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2"/>
  </p:notesMasterIdLst>
  <p:sldIdLst>
    <p:sldId id="256" r:id="rId2"/>
    <p:sldId id="257" r:id="rId3"/>
    <p:sldId id="281" r:id="rId4"/>
    <p:sldId id="264" r:id="rId5"/>
    <p:sldId id="274" r:id="rId6"/>
    <p:sldId id="278" r:id="rId7"/>
    <p:sldId id="270" r:id="rId8"/>
    <p:sldId id="272" r:id="rId9"/>
    <p:sldId id="273" r:id="rId10"/>
    <p:sldId id="271" r:id="rId11"/>
    <p:sldId id="266" r:id="rId12"/>
    <p:sldId id="269" r:id="rId13"/>
    <p:sldId id="268" r:id="rId14"/>
    <p:sldId id="267" r:id="rId15"/>
    <p:sldId id="279" r:id="rId16"/>
    <p:sldId id="280" r:id="rId17"/>
    <p:sldId id="265" r:id="rId18"/>
    <p:sldId id="258" r:id="rId19"/>
    <p:sldId id="282" r:id="rId20"/>
    <p:sldId id="260" r:id="rId21"/>
    <p:sldId id="283" r:id="rId22"/>
    <p:sldId id="286" r:id="rId23"/>
    <p:sldId id="289" r:id="rId24"/>
    <p:sldId id="284" r:id="rId25"/>
    <p:sldId id="285" r:id="rId26"/>
    <p:sldId id="287" r:id="rId27"/>
    <p:sldId id="288" r:id="rId28"/>
    <p:sldId id="261" r:id="rId29"/>
    <p:sldId id="298" r:id="rId30"/>
    <p:sldId id="293" r:id="rId31"/>
    <p:sldId id="306" r:id="rId32"/>
    <p:sldId id="294" r:id="rId33"/>
    <p:sldId id="290" r:id="rId34"/>
    <p:sldId id="262" r:id="rId35"/>
    <p:sldId id="275" r:id="rId36"/>
    <p:sldId id="291" r:id="rId37"/>
    <p:sldId id="277" r:id="rId38"/>
    <p:sldId id="292" r:id="rId39"/>
    <p:sldId id="276" r:id="rId40"/>
    <p:sldId id="263" r:id="rId41"/>
    <p:sldId id="302" r:id="rId42"/>
    <p:sldId id="303" r:id="rId43"/>
    <p:sldId id="295" r:id="rId44"/>
    <p:sldId id="299" r:id="rId45"/>
    <p:sldId id="300" r:id="rId46"/>
    <p:sldId id="296" r:id="rId47"/>
    <p:sldId id="301" r:id="rId48"/>
    <p:sldId id="297" r:id="rId49"/>
    <p:sldId id="305" r:id="rId50"/>
    <p:sldId id="304" r:id="rId5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C0C0B"/>
    <a:srgbClr val="201F1C"/>
    <a:srgbClr val="0B0B0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426" autoAdjust="0"/>
    <p:restoredTop sz="92804" autoAdjust="0"/>
  </p:normalViewPr>
  <p:slideViewPr>
    <p:cSldViewPr snapToGrid="0">
      <p:cViewPr varScale="1">
        <p:scale>
          <a:sx n="79" d="100"/>
          <a:sy n="79" d="100"/>
        </p:scale>
        <p:origin x="11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531854-92BD-419F-863C-B7131962C9C7}" type="datetimeFigureOut">
              <a:rPr lang="en-CA" smtClean="0"/>
              <a:t>2019-02-11</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21D768-8402-4FA6-AF4A-3423F547A701}" type="slidenum">
              <a:rPr lang="en-CA" smtClean="0"/>
              <a:t>‹#›</a:t>
            </a:fld>
            <a:endParaRPr lang="en-CA"/>
          </a:p>
        </p:txBody>
      </p:sp>
    </p:spTree>
    <p:extLst>
      <p:ext uri="{BB962C8B-B14F-4D97-AF65-F5344CB8AC3E}">
        <p14:creationId xmlns:p14="http://schemas.microsoft.com/office/powerpoint/2010/main" val="2627817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Lack of public transit</a:t>
            </a:r>
            <a:r>
              <a:rPr lang="en-CA" baseline="0" dirty="0"/>
              <a:t> investment, ease of car use, cheap gas, further wealth</a:t>
            </a:r>
            <a:endParaRPr lang="en-CA" dirty="0"/>
          </a:p>
        </p:txBody>
      </p:sp>
      <p:sp>
        <p:nvSpPr>
          <p:cNvPr id="4" name="Slide Number Placeholder 3"/>
          <p:cNvSpPr>
            <a:spLocks noGrp="1"/>
          </p:cNvSpPr>
          <p:nvPr>
            <p:ph type="sldNum" sz="quarter" idx="10"/>
          </p:nvPr>
        </p:nvSpPr>
        <p:spPr/>
        <p:txBody>
          <a:bodyPr/>
          <a:lstStyle/>
          <a:p>
            <a:fld id="{7921D768-8402-4FA6-AF4A-3423F547A701}" type="slidenum">
              <a:rPr lang="en-CA" smtClean="0"/>
              <a:t>2</a:t>
            </a:fld>
            <a:endParaRPr lang="en-CA"/>
          </a:p>
        </p:txBody>
      </p:sp>
    </p:spTree>
    <p:extLst>
      <p:ext uri="{BB962C8B-B14F-4D97-AF65-F5344CB8AC3E}">
        <p14:creationId xmlns:p14="http://schemas.microsoft.com/office/powerpoint/2010/main" val="25389563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Part of that</a:t>
            </a:r>
            <a:r>
              <a:rPr lang="en-CA" baseline="0" dirty="0"/>
              <a:t> plan is to do this. Politics always gets in the way.</a:t>
            </a:r>
            <a:endParaRPr lang="en-CA" dirty="0"/>
          </a:p>
        </p:txBody>
      </p:sp>
      <p:sp>
        <p:nvSpPr>
          <p:cNvPr id="4" name="Slide Number Placeholder 3"/>
          <p:cNvSpPr>
            <a:spLocks noGrp="1"/>
          </p:cNvSpPr>
          <p:nvPr>
            <p:ph type="sldNum" sz="quarter" idx="10"/>
          </p:nvPr>
        </p:nvSpPr>
        <p:spPr/>
        <p:txBody>
          <a:bodyPr/>
          <a:lstStyle/>
          <a:p>
            <a:fld id="{7921D768-8402-4FA6-AF4A-3423F547A701}" type="slidenum">
              <a:rPr lang="en-CA" smtClean="0"/>
              <a:t>22</a:t>
            </a:fld>
            <a:endParaRPr lang="en-CA"/>
          </a:p>
        </p:txBody>
      </p:sp>
    </p:spTree>
    <p:extLst>
      <p:ext uri="{BB962C8B-B14F-4D97-AF65-F5344CB8AC3E}">
        <p14:creationId xmlns:p14="http://schemas.microsoft.com/office/powerpoint/2010/main" val="18536155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921D768-8402-4FA6-AF4A-3423F547A701}" type="slidenum">
              <a:rPr lang="en-CA" smtClean="0"/>
              <a:t>23</a:t>
            </a:fld>
            <a:endParaRPr lang="en-CA"/>
          </a:p>
        </p:txBody>
      </p:sp>
    </p:spTree>
    <p:extLst>
      <p:ext uri="{BB962C8B-B14F-4D97-AF65-F5344CB8AC3E}">
        <p14:creationId xmlns:p14="http://schemas.microsoft.com/office/powerpoint/2010/main" val="900479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Campaign, and educate about the alternatives</a:t>
            </a:r>
          </a:p>
        </p:txBody>
      </p:sp>
      <p:sp>
        <p:nvSpPr>
          <p:cNvPr id="4" name="Slide Number Placeholder 3"/>
          <p:cNvSpPr>
            <a:spLocks noGrp="1"/>
          </p:cNvSpPr>
          <p:nvPr>
            <p:ph type="sldNum" sz="quarter" idx="10"/>
          </p:nvPr>
        </p:nvSpPr>
        <p:spPr/>
        <p:txBody>
          <a:bodyPr/>
          <a:lstStyle/>
          <a:p>
            <a:fld id="{7921D768-8402-4FA6-AF4A-3423F547A701}" type="slidenum">
              <a:rPr lang="en-CA" smtClean="0"/>
              <a:t>24</a:t>
            </a:fld>
            <a:endParaRPr lang="en-CA"/>
          </a:p>
        </p:txBody>
      </p:sp>
    </p:spTree>
    <p:extLst>
      <p:ext uri="{BB962C8B-B14F-4D97-AF65-F5344CB8AC3E}">
        <p14:creationId xmlns:p14="http://schemas.microsoft.com/office/powerpoint/2010/main" val="8950114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Advanced Traffic</a:t>
            </a:r>
            <a:r>
              <a:rPr lang="en-CA" baseline="0" dirty="0"/>
              <a:t> Management Systems and Intelligent Transportation Systems</a:t>
            </a:r>
            <a:endParaRPr lang="en-CA" dirty="0"/>
          </a:p>
        </p:txBody>
      </p:sp>
      <p:sp>
        <p:nvSpPr>
          <p:cNvPr id="4" name="Slide Number Placeholder 3"/>
          <p:cNvSpPr>
            <a:spLocks noGrp="1"/>
          </p:cNvSpPr>
          <p:nvPr>
            <p:ph type="sldNum" sz="quarter" idx="10"/>
          </p:nvPr>
        </p:nvSpPr>
        <p:spPr/>
        <p:txBody>
          <a:bodyPr/>
          <a:lstStyle/>
          <a:p>
            <a:fld id="{7921D768-8402-4FA6-AF4A-3423F547A701}" type="slidenum">
              <a:rPr lang="en-CA" smtClean="0"/>
              <a:t>25</a:t>
            </a:fld>
            <a:endParaRPr lang="en-CA"/>
          </a:p>
        </p:txBody>
      </p:sp>
    </p:spTree>
    <p:extLst>
      <p:ext uri="{BB962C8B-B14F-4D97-AF65-F5344CB8AC3E}">
        <p14:creationId xmlns:p14="http://schemas.microsoft.com/office/powerpoint/2010/main" val="27510645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Real-time</a:t>
            </a:r>
            <a:r>
              <a:rPr lang="en-CA" baseline="0" dirty="0"/>
              <a:t> departures on your smartphone, computer, tablet…</a:t>
            </a:r>
            <a:endParaRPr lang="en-CA" dirty="0"/>
          </a:p>
        </p:txBody>
      </p:sp>
      <p:sp>
        <p:nvSpPr>
          <p:cNvPr id="4" name="Slide Number Placeholder 3"/>
          <p:cNvSpPr>
            <a:spLocks noGrp="1"/>
          </p:cNvSpPr>
          <p:nvPr>
            <p:ph type="sldNum" sz="quarter" idx="10"/>
          </p:nvPr>
        </p:nvSpPr>
        <p:spPr/>
        <p:txBody>
          <a:bodyPr/>
          <a:lstStyle/>
          <a:p>
            <a:fld id="{7921D768-8402-4FA6-AF4A-3423F547A701}" type="slidenum">
              <a:rPr lang="en-CA" smtClean="0"/>
              <a:t>26</a:t>
            </a:fld>
            <a:endParaRPr lang="en-CA"/>
          </a:p>
        </p:txBody>
      </p:sp>
    </p:spTree>
    <p:extLst>
      <p:ext uri="{BB962C8B-B14F-4D97-AF65-F5344CB8AC3E}">
        <p14:creationId xmlns:p14="http://schemas.microsoft.com/office/powerpoint/2010/main" val="19230911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Electronic</a:t>
            </a:r>
            <a:r>
              <a:rPr lang="en-CA" baseline="0" dirty="0"/>
              <a:t> Information Screens. Better Designed Stations</a:t>
            </a:r>
            <a:endParaRPr lang="en-CA" dirty="0"/>
          </a:p>
        </p:txBody>
      </p:sp>
      <p:sp>
        <p:nvSpPr>
          <p:cNvPr id="4" name="Slide Number Placeholder 3"/>
          <p:cNvSpPr>
            <a:spLocks noGrp="1"/>
          </p:cNvSpPr>
          <p:nvPr>
            <p:ph type="sldNum" sz="quarter" idx="10"/>
          </p:nvPr>
        </p:nvSpPr>
        <p:spPr/>
        <p:txBody>
          <a:bodyPr/>
          <a:lstStyle/>
          <a:p>
            <a:fld id="{7921D768-8402-4FA6-AF4A-3423F547A701}" type="slidenum">
              <a:rPr lang="en-CA" smtClean="0"/>
              <a:t>27</a:t>
            </a:fld>
            <a:endParaRPr lang="en-CA"/>
          </a:p>
        </p:txBody>
      </p:sp>
    </p:spTree>
    <p:extLst>
      <p:ext uri="{BB962C8B-B14F-4D97-AF65-F5344CB8AC3E}">
        <p14:creationId xmlns:p14="http://schemas.microsoft.com/office/powerpoint/2010/main" val="42642698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Covers all</a:t>
            </a:r>
            <a:r>
              <a:rPr lang="en-CA" baseline="0" dirty="0"/>
              <a:t> of the GTA, represents all commuters and a push for better transit, walking and cycling facilities and goals</a:t>
            </a:r>
            <a:endParaRPr lang="en-CA" dirty="0"/>
          </a:p>
        </p:txBody>
      </p:sp>
      <p:sp>
        <p:nvSpPr>
          <p:cNvPr id="4" name="Slide Number Placeholder 3"/>
          <p:cNvSpPr>
            <a:spLocks noGrp="1"/>
          </p:cNvSpPr>
          <p:nvPr>
            <p:ph type="sldNum" sz="quarter" idx="10"/>
          </p:nvPr>
        </p:nvSpPr>
        <p:spPr/>
        <p:txBody>
          <a:bodyPr/>
          <a:lstStyle/>
          <a:p>
            <a:fld id="{7921D768-8402-4FA6-AF4A-3423F547A701}" type="slidenum">
              <a:rPr lang="en-CA" smtClean="0"/>
              <a:t>29</a:t>
            </a:fld>
            <a:endParaRPr lang="en-CA"/>
          </a:p>
        </p:txBody>
      </p:sp>
    </p:spTree>
    <p:extLst>
      <p:ext uri="{BB962C8B-B14F-4D97-AF65-F5344CB8AC3E}">
        <p14:creationId xmlns:p14="http://schemas.microsoft.com/office/powerpoint/2010/main" val="41588610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This is</a:t>
            </a:r>
            <a:r>
              <a:rPr lang="en-CA" baseline="0" dirty="0"/>
              <a:t> not the committee which is citizen run, this is government run. Citizens advocate, government</a:t>
            </a:r>
            <a:endParaRPr lang="en-CA" dirty="0"/>
          </a:p>
        </p:txBody>
      </p:sp>
      <p:sp>
        <p:nvSpPr>
          <p:cNvPr id="4" name="Slide Number Placeholder 3"/>
          <p:cNvSpPr>
            <a:spLocks noGrp="1"/>
          </p:cNvSpPr>
          <p:nvPr>
            <p:ph type="sldNum" sz="quarter" idx="10"/>
          </p:nvPr>
        </p:nvSpPr>
        <p:spPr/>
        <p:txBody>
          <a:bodyPr/>
          <a:lstStyle/>
          <a:p>
            <a:fld id="{7921D768-8402-4FA6-AF4A-3423F547A701}" type="slidenum">
              <a:rPr lang="en-CA" smtClean="0"/>
              <a:t>48</a:t>
            </a:fld>
            <a:endParaRPr lang="en-CA"/>
          </a:p>
        </p:txBody>
      </p:sp>
    </p:spTree>
    <p:extLst>
      <p:ext uri="{BB962C8B-B14F-4D97-AF65-F5344CB8AC3E}">
        <p14:creationId xmlns:p14="http://schemas.microsoft.com/office/powerpoint/2010/main" val="11235038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These are the solutions that will reduce congestion</a:t>
            </a:r>
            <a:r>
              <a:rPr lang="en-CA" baseline="0" dirty="0"/>
              <a:t> in Toronto. One of the problems that we have here is that because we are built to such car oriented sizes, most of the time walking and cycling will not be viable options until those gigantic parking lots and wide roads are filled with high density development. Until then, we will have to focus on improving transit, and that is why transit is the largest pat of the campaign.</a:t>
            </a:r>
            <a:endParaRPr lang="en-CA" dirty="0"/>
          </a:p>
        </p:txBody>
      </p:sp>
      <p:sp>
        <p:nvSpPr>
          <p:cNvPr id="4" name="Slide Number Placeholder 3"/>
          <p:cNvSpPr>
            <a:spLocks noGrp="1"/>
          </p:cNvSpPr>
          <p:nvPr>
            <p:ph type="sldNum" sz="quarter" idx="10"/>
          </p:nvPr>
        </p:nvSpPr>
        <p:spPr/>
        <p:txBody>
          <a:bodyPr/>
          <a:lstStyle/>
          <a:p>
            <a:fld id="{7921D768-8402-4FA6-AF4A-3423F547A701}" type="slidenum">
              <a:rPr lang="en-CA" smtClean="0"/>
              <a:t>49</a:t>
            </a:fld>
            <a:endParaRPr lang="en-CA"/>
          </a:p>
        </p:txBody>
      </p:sp>
    </p:spTree>
    <p:extLst>
      <p:ext uri="{BB962C8B-B14F-4D97-AF65-F5344CB8AC3E}">
        <p14:creationId xmlns:p14="http://schemas.microsoft.com/office/powerpoint/2010/main" val="39431194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And so, remember to Take Transit Toronto.</a:t>
            </a:r>
          </a:p>
        </p:txBody>
      </p:sp>
      <p:sp>
        <p:nvSpPr>
          <p:cNvPr id="4" name="Slide Number Placeholder 3"/>
          <p:cNvSpPr>
            <a:spLocks noGrp="1"/>
          </p:cNvSpPr>
          <p:nvPr>
            <p:ph type="sldNum" sz="quarter" idx="10"/>
          </p:nvPr>
        </p:nvSpPr>
        <p:spPr/>
        <p:txBody>
          <a:bodyPr/>
          <a:lstStyle/>
          <a:p>
            <a:fld id="{7921D768-8402-4FA6-AF4A-3423F547A701}" type="slidenum">
              <a:rPr lang="en-CA" smtClean="0"/>
              <a:t>50</a:t>
            </a:fld>
            <a:endParaRPr lang="en-CA"/>
          </a:p>
        </p:txBody>
      </p:sp>
    </p:spTree>
    <p:extLst>
      <p:ext uri="{BB962C8B-B14F-4D97-AF65-F5344CB8AC3E}">
        <p14:creationId xmlns:p14="http://schemas.microsoft.com/office/powerpoint/2010/main" val="3563200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Lost hours and time</a:t>
            </a:r>
            <a:r>
              <a:rPr lang="en-CA" baseline="0" dirty="0"/>
              <a:t> for family and work. Reduced efficiency of the flow of goods and services, which will severely hinder Toronto’s ability to compete in the future.</a:t>
            </a:r>
            <a:endParaRPr lang="en-CA" dirty="0"/>
          </a:p>
        </p:txBody>
      </p:sp>
      <p:sp>
        <p:nvSpPr>
          <p:cNvPr id="4" name="Slide Number Placeholder 3"/>
          <p:cNvSpPr>
            <a:spLocks noGrp="1"/>
          </p:cNvSpPr>
          <p:nvPr>
            <p:ph type="sldNum" sz="quarter" idx="10"/>
          </p:nvPr>
        </p:nvSpPr>
        <p:spPr/>
        <p:txBody>
          <a:bodyPr/>
          <a:lstStyle/>
          <a:p>
            <a:fld id="{7921D768-8402-4FA6-AF4A-3423F547A701}" type="slidenum">
              <a:rPr lang="en-CA" smtClean="0"/>
              <a:t>3</a:t>
            </a:fld>
            <a:endParaRPr lang="en-CA"/>
          </a:p>
        </p:txBody>
      </p:sp>
    </p:spTree>
    <p:extLst>
      <p:ext uri="{BB962C8B-B14F-4D97-AF65-F5344CB8AC3E}">
        <p14:creationId xmlns:p14="http://schemas.microsoft.com/office/powerpoint/2010/main" val="10721600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Compared to most other municipalities,</a:t>
            </a:r>
            <a:r>
              <a:rPr lang="en-CA" baseline="0" dirty="0"/>
              <a:t> at $1.5 to $2</a:t>
            </a:r>
            <a:endParaRPr lang="en-CA" dirty="0"/>
          </a:p>
        </p:txBody>
      </p:sp>
      <p:sp>
        <p:nvSpPr>
          <p:cNvPr id="4" name="Slide Number Placeholder 3"/>
          <p:cNvSpPr>
            <a:spLocks noGrp="1"/>
          </p:cNvSpPr>
          <p:nvPr>
            <p:ph type="sldNum" sz="quarter" idx="10"/>
          </p:nvPr>
        </p:nvSpPr>
        <p:spPr/>
        <p:txBody>
          <a:bodyPr/>
          <a:lstStyle/>
          <a:p>
            <a:fld id="{7921D768-8402-4FA6-AF4A-3423F547A701}" type="slidenum">
              <a:rPr lang="en-CA" smtClean="0"/>
              <a:t>6</a:t>
            </a:fld>
            <a:endParaRPr lang="en-CA"/>
          </a:p>
        </p:txBody>
      </p:sp>
    </p:spTree>
    <p:extLst>
      <p:ext uri="{BB962C8B-B14F-4D97-AF65-F5344CB8AC3E}">
        <p14:creationId xmlns:p14="http://schemas.microsoft.com/office/powerpoint/2010/main" val="1551895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UP Express:</a:t>
            </a:r>
            <a:r>
              <a:rPr lang="en-CA" baseline="0" dirty="0"/>
              <a:t> 3x the price, ½ time</a:t>
            </a:r>
            <a:endParaRPr lang="en-CA" dirty="0"/>
          </a:p>
        </p:txBody>
      </p:sp>
      <p:sp>
        <p:nvSpPr>
          <p:cNvPr id="4" name="Slide Number Placeholder 3"/>
          <p:cNvSpPr>
            <a:spLocks noGrp="1"/>
          </p:cNvSpPr>
          <p:nvPr>
            <p:ph type="sldNum" sz="quarter" idx="10"/>
          </p:nvPr>
        </p:nvSpPr>
        <p:spPr/>
        <p:txBody>
          <a:bodyPr/>
          <a:lstStyle/>
          <a:p>
            <a:fld id="{7921D768-8402-4FA6-AF4A-3423F547A701}" type="slidenum">
              <a:rPr lang="en-CA" smtClean="0"/>
              <a:t>9</a:t>
            </a:fld>
            <a:endParaRPr lang="en-CA"/>
          </a:p>
        </p:txBody>
      </p:sp>
    </p:spTree>
    <p:extLst>
      <p:ext uri="{BB962C8B-B14F-4D97-AF65-F5344CB8AC3E}">
        <p14:creationId xmlns:p14="http://schemas.microsoft.com/office/powerpoint/2010/main" val="16045184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921D768-8402-4FA6-AF4A-3423F547A701}" type="slidenum">
              <a:rPr lang="en-CA" smtClean="0"/>
              <a:t>16</a:t>
            </a:fld>
            <a:endParaRPr lang="en-CA"/>
          </a:p>
        </p:txBody>
      </p:sp>
    </p:spTree>
    <p:extLst>
      <p:ext uri="{BB962C8B-B14F-4D97-AF65-F5344CB8AC3E}">
        <p14:creationId xmlns:p14="http://schemas.microsoft.com/office/powerpoint/2010/main" val="831512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Even politicians support highways, because they’ll ‘reduce’ congestion. In reality, they generally increase the #</a:t>
            </a:r>
            <a:r>
              <a:rPr lang="en-CA" baseline="0" dirty="0"/>
              <a:t> of people driving, and soon the new highway fills up. </a:t>
            </a:r>
            <a:r>
              <a:rPr lang="en-CA" dirty="0"/>
              <a:t>This is INDUCED DEMAND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10"/>
          </p:nvPr>
        </p:nvSpPr>
        <p:spPr/>
        <p:txBody>
          <a:bodyPr/>
          <a:lstStyle/>
          <a:p>
            <a:fld id="{7921D768-8402-4FA6-AF4A-3423F547A701}" type="slidenum">
              <a:rPr lang="en-CA" smtClean="0"/>
              <a:t>17</a:t>
            </a:fld>
            <a:endParaRPr lang="en-CA"/>
          </a:p>
        </p:txBody>
      </p:sp>
    </p:spTree>
    <p:extLst>
      <p:ext uri="{BB962C8B-B14F-4D97-AF65-F5344CB8AC3E}">
        <p14:creationId xmlns:p14="http://schemas.microsoft.com/office/powerpoint/2010/main" val="3120104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Everyday,</a:t>
            </a:r>
            <a:r>
              <a:rPr lang="en-CA" baseline="0" dirty="0"/>
              <a:t> we are stuck in traffic.</a:t>
            </a:r>
            <a:endParaRPr lang="en-CA" dirty="0"/>
          </a:p>
        </p:txBody>
      </p:sp>
      <p:sp>
        <p:nvSpPr>
          <p:cNvPr id="4" name="Slide Number Placeholder 3"/>
          <p:cNvSpPr>
            <a:spLocks noGrp="1"/>
          </p:cNvSpPr>
          <p:nvPr>
            <p:ph type="sldNum" sz="quarter" idx="10"/>
          </p:nvPr>
        </p:nvSpPr>
        <p:spPr/>
        <p:txBody>
          <a:bodyPr/>
          <a:lstStyle/>
          <a:p>
            <a:fld id="{7921D768-8402-4FA6-AF4A-3423F547A701}" type="slidenum">
              <a:rPr lang="en-CA" smtClean="0"/>
              <a:t>18</a:t>
            </a:fld>
            <a:endParaRPr lang="en-CA"/>
          </a:p>
        </p:txBody>
      </p:sp>
    </p:spTree>
    <p:extLst>
      <p:ext uri="{BB962C8B-B14F-4D97-AF65-F5344CB8AC3E}">
        <p14:creationId xmlns:p14="http://schemas.microsoft.com/office/powerpoint/2010/main" val="2693558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921D768-8402-4FA6-AF4A-3423F547A701}" type="slidenum">
              <a:rPr lang="en-CA" smtClean="0"/>
              <a:t>19</a:t>
            </a:fld>
            <a:endParaRPr lang="en-CA"/>
          </a:p>
        </p:txBody>
      </p:sp>
    </p:spTree>
    <p:extLst>
      <p:ext uri="{BB962C8B-B14F-4D97-AF65-F5344CB8AC3E}">
        <p14:creationId xmlns:p14="http://schemas.microsoft.com/office/powerpoint/2010/main" val="1970251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Increase Transit Usage by 4% a year. How? Continue</a:t>
            </a:r>
            <a:r>
              <a:rPr lang="en-CA" baseline="0" dirty="0"/>
              <a:t> to build more according to the plan. And improve existing services (frequency, route, comfort)</a:t>
            </a:r>
            <a:endParaRPr lang="en-CA" dirty="0"/>
          </a:p>
        </p:txBody>
      </p:sp>
      <p:sp>
        <p:nvSpPr>
          <p:cNvPr id="4" name="Slide Number Placeholder 3"/>
          <p:cNvSpPr>
            <a:spLocks noGrp="1"/>
          </p:cNvSpPr>
          <p:nvPr>
            <p:ph type="sldNum" sz="quarter" idx="10"/>
          </p:nvPr>
        </p:nvSpPr>
        <p:spPr/>
        <p:txBody>
          <a:bodyPr/>
          <a:lstStyle/>
          <a:p>
            <a:fld id="{7921D768-8402-4FA6-AF4A-3423F547A701}" type="slidenum">
              <a:rPr lang="en-CA" smtClean="0"/>
              <a:t>21</a:t>
            </a:fld>
            <a:endParaRPr lang="en-CA"/>
          </a:p>
        </p:txBody>
      </p:sp>
    </p:spTree>
    <p:extLst>
      <p:ext uri="{BB962C8B-B14F-4D97-AF65-F5344CB8AC3E}">
        <p14:creationId xmlns:p14="http://schemas.microsoft.com/office/powerpoint/2010/main" val="573033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dirty="0"/>
              <a:t>Click to edit Master title style</a:t>
            </a:r>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24C2B1CE-DA37-432B-947E-D029FB7B8D64}" type="datetimeFigureOut">
              <a:rPr lang="en-CA" smtClean="0"/>
              <a:t>2019-02-11</a:t>
            </a:fld>
            <a:endParaRPr lang="en-CA"/>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CA"/>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C24C76C5-1C95-4DAE-8DC6-32262694054F}" type="slidenum">
              <a:rPr lang="en-CA" smtClean="0"/>
              <a:t>‹#›</a:t>
            </a:fld>
            <a:endParaRPr lang="en-CA"/>
          </a:p>
        </p:txBody>
      </p:sp>
    </p:spTree>
    <p:extLst>
      <p:ext uri="{BB962C8B-B14F-4D97-AF65-F5344CB8AC3E}">
        <p14:creationId xmlns:p14="http://schemas.microsoft.com/office/powerpoint/2010/main" val="192300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C2B1CE-DA37-432B-947E-D029FB7B8D64}" type="datetimeFigureOut">
              <a:rPr lang="en-CA" smtClean="0"/>
              <a:t>2019-02-11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24C76C5-1C95-4DAE-8DC6-32262694054F}" type="slidenum">
              <a:rPr lang="en-CA" smtClean="0"/>
              <a:t>‹#›</a:t>
            </a:fld>
            <a:endParaRPr lang="en-CA"/>
          </a:p>
        </p:txBody>
      </p:sp>
    </p:spTree>
    <p:extLst>
      <p:ext uri="{BB962C8B-B14F-4D97-AF65-F5344CB8AC3E}">
        <p14:creationId xmlns:p14="http://schemas.microsoft.com/office/powerpoint/2010/main" val="2630951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C2B1CE-DA37-432B-947E-D029FB7B8D64}" type="datetimeFigureOut">
              <a:rPr lang="en-CA" smtClean="0"/>
              <a:t>2019-02-11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24C76C5-1C95-4DAE-8DC6-32262694054F}" type="slidenum">
              <a:rPr lang="en-CA" smtClean="0"/>
              <a:t>‹#›</a:t>
            </a:fld>
            <a:endParaRPr lang="en-CA"/>
          </a:p>
        </p:txBody>
      </p:sp>
    </p:spTree>
    <p:extLst>
      <p:ext uri="{BB962C8B-B14F-4D97-AF65-F5344CB8AC3E}">
        <p14:creationId xmlns:p14="http://schemas.microsoft.com/office/powerpoint/2010/main" val="3013310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C2B1CE-DA37-432B-947E-D029FB7B8D64}" type="datetimeFigureOut">
              <a:rPr lang="en-CA" smtClean="0"/>
              <a:t>2019-02-11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24C76C5-1C95-4DAE-8DC6-32262694054F}" type="slidenum">
              <a:rPr lang="en-CA" smtClean="0"/>
              <a:t>‹#›</a:t>
            </a:fld>
            <a:endParaRPr lang="en-CA"/>
          </a:p>
        </p:txBody>
      </p:sp>
    </p:spTree>
    <p:extLst>
      <p:ext uri="{BB962C8B-B14F-4D97-AF65-F5344CB8AC3E}">
        <p14:creationId xmlns:p14="http://schemas.microsoft.com/office/powerpoint/2010/main" val="865859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4C2B1CE-DA37-432B-947E-D029FB7B8D64}" type="datetimeFigureOut">
              <a:rPr lang="en-CA" smtClean="0"/>
              <a:t>2019-02-11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24C76C5-1C95-4DAE-8DC6-32262694054F}" type="slidenum">
              <a:rPr lang="en-CA" smtClean="0"/>
              <a:t>‹#›</a:t>
            </a:fld>
            <a:endParaRPr lang="en-CA"/>
          </a:p>
        </p:txBody>
      </p:sp>
    </p:spTree>
    <p:extLst>
      <p:ext uri="{BB962C8B-B14F-4D97-AF65-F5344CB8AC3E}">
        <p14:creationId xmlns:p14="http://schemas.microsoft.com/office/powerpoint/2010/main" val="38333779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4C2B1CE-DA37-432B-947E-D029FB7B8D64}" type="datetimeFigureOut">
              <a:rPr lang="en-CA" smtClean="0"/>
              <a:t>2019-02-11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C24C76C5-1C95-4DAE-8DC6-32262694054F}" type="slidenum">
              <a:rPr lang="en-CA" smtClean="0"/>
              <a:t>‹#›</a:t>
            </a:fld>
            <a:endParaRPr lang="en-CA"/>
          </a:p>
        </p:txBody>
      </p:sp>
    </p:spTree>
    <p:extLst>
      <p:ext uri="{BB962C8B-B14F-4D97-AF65-F5344CB8AC3E}">
        <p14:creationId xmlns:p14="http://schemas.microsoft.com/office/powerpoint/2010/main" val="4105229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4C2B1CE-DA37-432B-947E-D029FB7B8D64}" type="datetimeFigureOut">
              <a:rPr lang="en-CA" smtClean="0"/>
              <a:t>2019-02-11</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C24C76C5-1C95-4DAE-8DC6-32262694054F}" type="slidenum">
              <a:rPr lang="en-CA" smtClean="0"/>
              <a:t>‹#›</a:t>
            </a:fld>
            <a:endParaRPr lang="en-CA"/>
          </a:p>
        </p:txBody>
      </p:sp>
    </p:spTree>
    <p:extLst>
      <p:ext uri="{BB962C8B-B14F-4D97-AF65-F5344CB8AC3E}">
        <p14:creationId xmlns:p14="http://schemas.microsoft.com/office/powerpoint/2010/main" val="523135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4C2B1CE-DA37-432B-947E-D029FB7B8D64}" type="datetimeFigureOut">
              <a:rPr lang="en-CA" smtClean="0"/>
              <a:t>2019-02-11</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C24C76C5-1C95-4DAE-8DC6-32262694054F}" type="slidenum">
              <a:rPr lang="en-CA" smtClean="0"/>
              <a:t>‹#›</a:t>
            </a:fld>
            <a:endParaRPr lang="en-CA"/>
          </a:p>
        </p:txBody>
      </p:sp>
    </p:spTree>
    <p:extLst>
      <p:ext uri="{BB962C8B-B14F-4D97-AF65-F5344CB8AC3E}">
        <p14:creationId xmlns:p14="http://schemas.microsoft.com/office/powerpoint/2010/main" val="2135706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C2B1CE-DA37-432B-947E-D029FB7B8D64}" type="datetimeFigureOut">
              <a:rPr lang="en-CA" smtClean="0"/>
              <a:t>2019-02-11</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C24C76C5-1C95-4DAE-8DC6-32262694054F}" type="slidenum">
              <a:rPr lang="en-CA" smtClean="0"/>
              <a:t>‹#›</a:t>
            </a:fld>
            <a:endParaRPr lang="en-CA"/>
          </a:p>
        </p:txBody>
      </p:sp>
    </p:spTree>
    <p:extLst>
      <p:ext uri="{BB962C8B-B14F-4D97-AF65-F5344CB8AC3E}">
        <p14:creationId xmlns:p14="http://schemas.microsoft.com/office/powerpoint/2010/main" val="21140397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Edit Master text styles</a:t>
            </a:r>
          </a:p>
        </p:txBody>
      </p:sp>
      <p:sp>
        <p:nvSpPr>
          <p:cNvPr id="5" name="Date Placeholder 4"/>
          <p:cNvSpPr>
            <a:spLocks noGrp="1"/>
          </p:cNvSpPr>
          <p:nvPr>
            <p:ph type="dt" sz="half" idx="10"/>
          </p:nvPr>
        </p:nvSpPr>
        <p:spPr/>
        <p:txBody>
          <a:bodyPr/>
          <a:lstStyle/>
          <a:p>
            <a:fld id="{24C2B1CE-DA37-432B-947E-D029FB7B8D64}" type="datetimeFigureOut">
              <a:rPr lang="en-CA" smtClean="0"/>
              <a:t>2019-02-11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C24C76C5-1C95-4DAE-8DC6-32262694054F}" type="slidenum">
              <a:rPr lang="en-CA" smtClean="0"/>
              <a:t>‹#›</a:t>
            </a:fld>
            <a:endParaRPr lang="en-CA"/>
          </a:p>
        </p:txBody>
      </p:sp>
    </p:spTree>
    <p:extLst>
      <p:ext uri="{BB962C8B-B14F-4D97-AF65-F5344CB8AC3E}">
        <p14:creationId xmlns:p14="http://schemas.microsoft.com/office/powerpoint/2010/main" val="1884933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24C2B1CE-DA37-432B-947E-D029FB7B8D64}" type="datetimeFigureOut">
              <a:rPr lang="en-CA" smtClean="0"/>
              <a:t>2019-02-11</a:t>
            </a:fld>
            <a:endParaRPr lang="en-CA"/>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CA"/>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C24C76C5-1C95-4DAE-8DC6-32262694054F}" type="slidenum">
              <a:rPr lang="en-CA" smtClean="0"/>
              <a:t>‹#›</a:t>
            </a:fld>
            <a:endParaRPr lang="en-CA"/>
          </a:p>
        </p:txBody>
      </p:sp>
    </p:spTree>
    <p:extLst>
      <p:ext uri="{BB962C8B-B14F-4D97-AF65-F5344CB8AC3E}">
        <p14:creationId xmlns:p14="http://schemas.microsoft.com/office/powerpoint/2010/main" val="1681003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24C2B1CE-DA37-432B-947E-D029FB7B8D64}" type="datetimeFigureOut">
              <a:rPr lang="en-CA" smtClean="0"/>
              <a:t>2019-02-11</a:t>
            </a:fld>
            <a:endParaRPr lang="en-CA"/>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CA"/>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C24C76C5-1C95-4DAE-8DC6-32262694054F}" type="slidenum">
              <a:rPr lang="en-CA" smtClean="0"/>
              <a:t>‹#›</a:t>
            </a:fld>
            <a:endParaRPr lang="en-CA"/>
          </a:p>
        </p:txBody>
      </p:sp>
      <p:sp>
        <p:nvSpPr>
          <p:cNvPr id="7" name="Rectangle 6"/>
          <p:cNvSpPr/>
          <p:nvPr userDrawn="1"/>
        </p:nvSpPr>
        <p:spPr>
          <a:xfrm>
            <a:off x="0" y="6270197"/>
            <a:ext cx="12192000" cy="711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51795246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31.jpeg"/><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png"/><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3.png"/></Relationships>
</file>

<file path=ppt/slides/_rels/slide4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gif"/><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26" name="Picture 2" descr="Image result for 401 traffic"/>
          <p:cNvPicPr>
            <a:picLocks noChangeAspect="1" noChangeArrowheads="1"/>
          </p:cNvPicPr>
          <p:nvPr/>
        </p:nvPicPr>
        <p:blipFill rotWithShape="1">
          <a:blip r:embed="rId2">
            <a:duotone>
              <a:schemeClr val="accent1">
                <a:shade val="45000"/>
                <a:satMod val="135000"/>
              </a:schemeClr>
              <a:prstClr val="white"/>
            </a:duotone>
            <a:alphaModFix amt="25000"/>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03504" y="770467"/>
            <a:ext cx="10782300" cy="3352800"/>
          </a:xfrm>
        </p:spPr>
        <p:txBody>
          <a:bodyPr>
            <a:normAutofit/>
          </a:bodyPr>
          <a:lstStyle/>
          <a:p>
            <a:r>
              <a:rPr lang="en-CA" dirty="0"/>
              <a:t>Reducing Traffic Congestion in Toronto</a:t>
            </a:r>
          </a:p>
        </p:txBody>
      </p:sp>
      <p:sp>
        <p:nvSpPr>
          <p:cNvPr id="3" name="Subtitle 2"/>
          <p:cNvSpPr>
            <a:spLocks noGrp="1"/>
          </p:cNvSpPr>
          <p:nvPr>
            <p:ph type="subTitle" idx="1"/>
          </p:nvPr>
        </p:nvSpPr>
        <p:spPr>
          <a:xfrm>
            <a:off x="667512" y="4206876"/>
            <a:ext cx="9228201" cy="1645920"/>
          </a:xfrm>
        </p:spPr>
        <p:txBody>
          <a:bodyPr>
            <a:normAutofit/>
          </a:bodyPr>
          <a:lstStyle/>
          <a:p>
            <a:r>
              <a:rPr lang="en-CA" dirty="0"/>
              <a:t>Ningsong Shen</a:t>
            </a:r>
          </a:p>
        </p:txBody>
      </p:sp>
    </p:spTree>
    <p:extLst>
      <p:ext uri="{BB962C8B-B14F-4D97-AF65-F5344CB8AC3E}">
        <p14:creationId xmlns:p14="http://schemas.microsoft.com/office/powerpoint/2010/main" val="20959499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Image result for scarborough subway extension options"/>
          <p:cNvPicPr>
            <a:picLocks noChangeAspect="1" noChangeArrowheads="1"/>
          </p:cNvPicPr>
          <p:nvPr/>
        </p:nvPicPr>
        <p:blipFill rotWithShape="1">
          <a:blip r:embed="rId2">
            <a:extLst>
              <a:ext uri="{28A0092B-C50C-407E-A947-70E740481C1C}">
                <a14:useLocalDpi xmlns:a14="http://schemas.microsoft.com/office/drawing/2010/main" val="0"/>
              </a:ext>
            </a:extLst>
          </a:blip>
          <a:srcRect t="25565" b="25546"/>
          <a:stretch/>
        </p:blipFill>
        <p:spPr bwMode="auto">
          <a:xfrm>
            <a:off x="0" y="2392251"/>
            <a:ext cx="12192000" cy="44657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CA" dirty="0"/>
              <a:t>Poor Public Transit Investment</a:t>
            </a:r>
          </a:p>
        </p:txBody>
      </p:sp>
      <p:sp>
        <p:nvSpPr>
          <p:cNvPr id="3" name="Content Placeholder 2"/>
          <p:cNvSpPr>
            <a:spLocks noGrp="1"/>
          </p:cNvSpPr>
          <p:nvPr>
            <p:ph idx="1"/>
          </p:nvPr>
        </p:nvSpPr>
        <p:spPr/>
        <p:txBody>
          <a:bodyPr/>
          <a:lstStyle/>
          <a:p>
            <a:r>
              <a:rPr lang="en-CA" dirty="0"/>
              <a:t>The SSE has been a political fiasco</a:t>
            </a:r>
          </a:p>
        </p:txBody>
      </p:sp>
      <p:pic>
        <p:nvPicPr>
          <p:cNvPr id="2050" name="Picture 2" descr="Image result for john tory scarborough"/>
          <p:cNvPicPr>
            <a:picLocks noChangeAspect="1" noChangeArrowheads="1"/>
          </p:cNvPicPr>
          <p:nvPr/>
        </p:nvPicPr>
        <p:blipFill rotWithShape="1">
          <a:blip r:embed="rId3">
            <a:extLst>
              <a:ext uri="{28A0092B-C50C-407E-A947-70E740481C1C}">
                <a14:useLocalDpi xmlns:a14="http://schemas.microsoft.com/office/drawing/2010/main" val="0"/>
              </a:ext>
            </a:extLst>
          </a:blip>
          <a:srcRect l="42277" r="2"/>
          <a:stretch/>
        </p:blipFill>
        <p:spPr bwMode="auto">
          <a:xfrm>
            <a:off x="2794657" y="279902"/>
            <a:ext cx="6497907" cy="6338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0987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Image result for mississauga suburbs"/>
          <p:cNvPicPr>
            <a:picLocks noChangeAspect="1" noChangeArrowheads="1"/>
          </p:cNvPicPr>
          <p:nvPr/>
        </p:nvPicPr>
        <p:blipFill rotWithShape="1">
          <a:blip r:embed="rId2">
            <a:extLst>
              <a:ext uri="{28A0092B-C50C-407E-A947-70E740481C1C}">
                <a14:useLocalDpi xmlns:a14="http://schemas.microsoft.com/office/drawing/2010/main" val="0"/>
              </a:ext>
            </a:extLst>
          </a:blip>
          <a:srcRect l="33646" r="27001" b="-2"/>
          <a:stretch/>
        </p:blipFill>
        <p:spPr bwMode="auto">
          <a:xfrm>
            <a:off x="8114537" y="10"/>
            <a:ext cx="4077463" cy="686440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57225" y="499533"/>
            <a:ext cx="7115176" cy="1658198"/>
          </a:xfrm>
        </p:spPr>
        <p:txBody>
          <a:bodyPr>
            <a:normAutofit/>
          </a:bodyPr>
          <a:lstStyle/>
          <a:p>
            <a:r>
              <a:rPr lang="en-CA"/>
              <a:t>Car-Centric communities</a:t>
            </a:r>
          </a:p>
        </p:txBody>
      </p:sp>
      <p:sp>
        <p:nvSpPr>
          <p:cNvPr id="3" name="Content Placeholder 2"/>
          <p:cNvSpPr>
            <a:spLocks noGrp="1"/>
          </p:cNvSpPr>
          <p:nvPr>
            <p:ph idx="1"/>
          </p:nvPr>
        </p:nvSpPr>
        <p:spPr>
          <a:xfrm>
            <a:off x="676656" y="2011680"/>
            <a:ext cx="6877083" cy="3766185"/>
          </a:xfrm>
        </p:spPr>
        <p:txBody>
          <a:bodyPr>
            <a:normAutofit/>
          </a:bodyPr>
          <a:lstStyle/>
          <a:p>
            <a:r>
              <a:rPr lang="en-CA"/>
              <a:t>Sprawling subdivisions</a:t>
            </a:r>
          </a:p>
          <a:p>
            <a:r>
              <a:rPr lang="en-CA"/>
              <a:t>Expansive highways</a:t>
            </a:r>
          </a:p>
          <a:p>
            <a:r>
              <a:rPr lang="en-CA"/>
              <a:t>Dead-end streets</a:t>
            </a:r>
          </a:p>
          <a:p>
            <a:r>
              <a:rPr lang="en-CA"/>
              <a:t>Huge single-family homes</a:t>
            </a:r>
          </a:p>
          <a:p>
            <a:r>
              <a:rPr lang="en-CA"/>
              <a:t>Really, the ‘Canadian Dream’?</a:t>
            </a:r>
          </a:p>
        </p:txBody>
      </p:sp>
    </p:spTree>
    <p:extLst>
      <p:ext uri="{BB962C8B-B14F-4D97-AF65-F5344CB8AC3E}">
        <p14:creationId xmlns:p14="http://schemas.microsoft.com/office/powerpoint/2010/main" val="19248543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mississauga plaza"/>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633999" y="1490069"/>
            <a:ext cx="6912217" cy="388812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836310" y="499533"/>
            <a:ext cx="3706761" cy="1658198"/>
          </a:xfrm>
        </p:spPr>
        <p:txBody>
          <a:bodyPr>
            <a:normAutofit/>
          </a:bodyPr>
          <a:lstStyle/>
          <a:p>
            <a:r>
              <a:rPr lang="en-CA" sz="4400"/>
              <a:t>Car-Centric communities</a:t>
            </a:r>
          </a:p>
        </p:txBody>
      </p:sp>
      <p:sp>
        <p:nvSpPr>
          <p:cNvPr id="3" name="Content Placeholder 2"/>
          <p:cNvSpPr>
            <a:spLocks noGrp="1"/>
          </p:cNvSpPr>
          <p:nvPr>
            <p:ph idx="1"/>
          </p:nvPr>
        </p:nvSpPr>
        <p:spPr>
          <a:xfrm>
            <a:off x="7836310" y="2011680"/>
            <a:ext cx="3706761" cy="3864732"/>
          </a:xfrm>
        </p:spPr>
        <p:txBody>
          <a:bodyPr>
            <a:normAutofit/>
          </a:bodyPr>
          <a:lstStyle/>
          <a:p>
            <a:r>
              <a:rPr lang="en-CA" sz="2000" dirty="0"/>
              <a:t>Gigantic parking lots</a:t>
            </a:r>
          </a:p>
          <a:p>
            <a:r>
              <a:rPr lang="en-CA" sz="2000" dirty="0"/>
              <a:t>Pedestrian unfriendly streets</a:t>
            </a:r>
          </a:p>
          <a:p>
            <a:r>
              <a:rPr lang="en-CA" sz="2000" dirty="0"/>
              <a:t>Large Chain stores</a:t>
            </a:r>
          </a:p>
        </p:txBody>
      </p:sp>
    </p:spTree>
    <p:extLst>
      <p:ext uri="{BB962C8B-B14F-4D97-AF65-F5344CB8AC3E}">
        <p14:creationId xmlns:p14="http://schemas.microsoft.com/office/powerpoint/2010/main" val="39356817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5992" y="0"/>
            <a:ext cx="4636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Image result for rbc financial drive"/>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633999" y="1942980"/>
            <a:ext cx="6278529" cy="29823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173212" y="499533"/>
            <a:ext cx="3401568" cy="1920240"/>
          </a:xfrm>
        </p:spPr>
        <p:txBody>
          <a:bodyPr anchor="b">
            <a:normAutofit/>
          </a:bodyPr>
          <a:lstStyle/>
          <a:p>
            <a:r>
              <a:rPr lang="en-CA" sz="4000">
                <a:solidFill>
                  <a:srgbClr val="FFFFFF"/>
                </a:solidFill>
              </a:rPr>
              <a:t>Car-Centric communities</a:t>
            </a:r>
          </a:p>
        </p:txBody>
      </p:sp>
      <p:sp>
        <p:nvSpPr>
          <p:cNvPr id="3" name="Content Placeholder 2"/>
          <p:cNvSpPr>
            <a:spLocks noGrp="1"/>
          </p:cNvSpPr>
          <p:nvPr>
            <p:ph idx="1"/>
          </p:nvPr>
        </p:nvSpPr>
        <p:spPr>
          <a:xfrm>
            <a:off x="8173212" y="2419773"/>
            <a:ext cx="3401568" cy="3358092"/>
          </a:xfrm>
        </p:spPr>
        <p:txBody>
          <a:bodyPr>
            <a:normAutofit/>
          </a:bodyPr>
          <a:lstStyle/>
          <a:p>
            <a:r>
              <a:rPr lang="en-CA" sz="1800" dirty="0">
                <a:solidFill>
                  <a:srgbClr val="FFFFFF"/>
                </a:solidFill>
              </a:rPr>
              <a:t>Large office parks</a:t>
            </a:r>
          </a:p>
          <a:p>
            <a:r>
              <a:rPr lang="en-CA" sz="1800" dirty="0">
                <a:solidFill>
                  <a:srgbClr val="FFFFFF"/>
                </a:solidFill>
              </a:rPr>
              <a:t>Large car parking lots</a:t>
            </a:r>
          </a:p>
          <a:p>
            <a:r>
              <a:rPr lang="en-CA" sz="1800" dirty="0">
                <a:solidFill>
                  <a:srgbClr val="FFFFFF"/>
                </a:solidFill>
              </a:rPr>
              <a:t>Little Transit to get to work</a:t>
            </a:r>
          </a:p>
        </p:txBody>
      </p:sp>
    </p:spTree>
    <p:extLst>
      <p:ext uri="{BB962C8B-B14F-4D97-AF65-F5344CB8AC3E}">
        <p14:creationId xmlns:p14="http://schemas.microsoft.com/office/powerpoint/2010/main" val="23936697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Little Education on Alternatives</a:t>
            </a:r>
          </a:p>
        </p:txBody>
      </p:sp>
      <p:sp>
        <p:nvSpPr>
          <p:cNvPr id="3" name="Content Placeholder 2"/>
          <p:cNvSpPr>
            <a:spLocks noGrp="1"/>
          </p:cNvSpPr>
          <p:nvPr>
            <p:ph idx="1"/>
          </p:nvPr>
        </p:nvSpPr>
        <p:spPr/>
        <p:txBody>
          <a:bodyPr/>
          <a:lstStyle/>
          <a:p>
            <a:r>
              <a:rPr lang="en-CA" dirty="0"/>
              <a:t>Only 5% of GTA commuters carpool, compared to 65% drive privately</a:t>
            </a:r>
          </a:p>
        </p:txBody>
      </p:sp>
      <p:pic>
        <p:nvPicPr>
          <p:cNvPr id="2050" name="Picture 2" descr="Image result for hov lan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8389" y="2698222"/>
            <a:ext cx="5230258" cy="3331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59107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Little Education on Alternatives</a:t>
            </a:r>
          </a:p>
        </p:txBody>
      </p:sp>
      <p:sp>
        <p:nvSpPr>
          <p:cNvPr id="3" name="Content Placeholder 2"/>
          <p:cNvSpPr>
            <a:spLocks noGrp="1"/>
          </p:cNvSpPr>
          <p:nvPr>
            <p:ph idx="1"/>
          </p:nvPr>
        </p:nvSpPr>
        <p:spPr/>
        <p:txBody>
          <a:bodyPr/>
          <a:lstStyle/>
          <a:p>
            <a:r>
              <a:rPr lang="en-CA" dirty="0"/>
              <a:t>Even fewer bike or walk</a:t>
            </a:r>
          </a:p>
        </p:txBody>
      </p:sp>
      <p:pic>
        <p:nvPicPr>
          <p:cNvPr id="3074" name="Picture 2" descr="Image result for cycling toron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224" y="2579168"/>
            <a:ext cx="5221224" cy="347537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toronto interse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8449" y="2579167"/>
            <a:ext cx="5213064" cy="3475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10602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macleans.ca/wp-content/uploads/2015/03/MAC14_TORONTO_TRAFFIC_POST.jpg"/>
          <p:cNvPicPr>
            <a:picLocks noChangeAspect="1" noChangeArrowheads="1"/>
          </p:cNvPicPr>
          <p:nvPr/>
        </p:nvPicPr>
        <p:blipFill rotWithShape="1">
          <a:blip r:embed="rId3">
            <a:duotone>
              <a:schemeClr val="bg2">
                <a:shade val="45000"/>
                <a:satMod val="135000"/>
              </a:schemeClr>
              <a:prstClr val="white"/>
            </a:duotone>
            <a:alphaModFix amt="35000"/>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57224" y="499533"/>
            <a:ext cx="10772775" cy="1658198"/>
          </a:xfrm>
        </p:spPr>
        <p:txBody>
          <a:bodyPr>
            <a:normAutofit/>
          </a:bodyPr>
          <a:lstStyle/>
          <a:p>
            <a:r>
              <a:rPr lang="en-CA" dirty="0"/>
              <a:t>Little Education on Alternatives</a:t>
            </a:r>
          </a:p>
        </p:txBody>
      </p:sp>
      <p:sp>
        <p:nvSpPr>
          <p:cNvPr id="3" name="Content Placeholder 2"/>
          <p:cNvSpPr>
            <a:spLocks noGrp="1"/>
          </p:cNvSpPr>
          <p:nvPr>
            <p:ph idx="1"/>
          </p:nvPr>
        </p:nvSpPr>
        <p:spPr>
          <a:xfrm>
            <a:off x="676656" y="2011680"/>
            <a:ext cx="10753725" cy="3766185"/>
          </a:xfrm>
        </p:spPr>
        <p:txBody>
          <a:bodyPr>
            <a:normAutofit/>
          </a:bodyPr>
          <a:lstStyle/>
          <a:p>
            <a:r>
              <a:rPr lang="en-CA" dirty="0"/>
              <a:t>What’s your perception on transit, walking or cycling to work?</a:t>
            </a:r>
          </a:p>
          <a:p>
            <a:endParaRPr lang="en-CA" dirty="0"/>
          </a:p>
          <a:p>
            <a:r>
              <a:rPr lang="en-CA" dirty="0"/>
              <a:t>When was the last time you heard about a campaign?</a:t>
            </a:r>
          </a:p>
          <a:p>
            <a:endParaRPr lang="en-CA" dirty="0"/>
          </a:p>
          <a:p>
            <a:endParaRPr lang="en-CA" dirty="0"/>
          </a:p>
          <a:p>
            <a:endParaRPr lang="en-CA" dirty="0"/>
          </a:p>
        </p:txBody>
      </p:sp>
    </p:spTree>
    <p:extLst>
      <p:ext uri="{BB962C8B-B14F-4D97-AF65-F5344CB8AC3E}">
        <p14:creationId xmlns:p14="http://schemas.microsoft.com/office/powerpoint/2010/main" val="20148148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224" y="499533"/>
            <a:ext cx="10772775" cy="1658198"/>
          </a:xfrm>
        </p:spPr>
        <p:txBody>
          <a:bodyPr/>
          <a:lstStyle/>
          <a:p>
            <a:r>
              <a:rPr lang="en-CA" dirty="0"/>
              <a:t>Incentives to Use Private Cars</a:t>
            </a:r>
          </a:p>
        </p:txBody>
      </p:sp>
      <p:sp>
        <p:nvSpPr>
          <p:cNvPr id="4" name="Content Placeholder 3"/>
          <p:cNvSpPr>
            <a:spLocks noGrp="1"/>
          </p:cNvSpPr>
          <p:nvPr>
            <p:ph idx="1"/>
          </p:nvPr>
        </p:nvSpPr>
        <p:spPr>
          <a:xfrm>
            <a:off x="676656" y="2011680"/>
            <a:ext cx="10753725" cy="3766185"/>
          </a:xfrm>
        </p:spPr>
        <p:txBody>
          <a:bodyPr/>
          <a:lstStyle/>
          <a:p>
            <a:r>
              <a:rPr lang="en-CA" dirty="0"/>
              <a:t>Cheap gas</a:t>
            </a:r>
          </a:p>
          <a:p>
            <a:r>
              <a:rPr lang="en-CA" dirty="0"/>
              <a:t>Continuous highway construction</a:t>
            </a:r>
          </a:p>
        </p:txBody>
      </p:sp>
      <p:pic>
        <p:nvPicPr>
          <p:cNvPr id="14338" name="Picture 2" descr="Image result for petro can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881" y="1939216"/>
            <a:ext cx="5324183" cy="406800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Image result for gardiner expressway"/>
          <p:cNvPicPr>
            <a:picLocks noChangeAspect="1" noChangeArrowheads="1"/>
          </p:cNvPicPr>
          <p:nvPr/>
        </p:nvPicPr>
        <p:blipFill rotWithShape="1">
          <a:blip r:embed="rId4">
            <a:extLst>
              <a:ext uri="{28A0092B-C50C-407E-A947-70E740481C1C}">
                <a14:useLocalDpi xmlns:a14="http://schemas.microsoft.com/office/drawing/2010/main" val="0"/>
              </a:ext>
            </a:extLst>
          </a:blip>
          <a:srcRect r="35385"/>
          <a:stretch/>
        </p:blipFill>
        <p:spPr bwMode="auto">
          <a:xfrm>
            <a:off x="6449774" y="1937498"/>
            <a:ext cx="5321930" cy="406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08740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504" y="1697059"/>
            <a:ext cx="10780776" cy="3355848"/>
          </a:xfrm>
        </p:spPr>
        <p:txBody>
          <a:bodyPr/>
          <a:lstStyle/>
          <a:p>
            <a:r>
              <a:rPr lang="en-CA" dirty="0"/>
              <a:t>It is now the normal</a:t>
            </a:r>
          </a:p>
        </p:txBody>
      </p:sp>
      <p:sp>
        <p:nvSpPr>
          <p:cNvPr id="3" name="Text Placeholder 2"/>
          <p:cNvSpPr>
            <a:spLocks noGrp="1"/>
          </p:cNvSpPr>
          <p:nvPr>
            <p:ph type="body" idx="1"/>
          </p:nvPr>
        </p:nvSpPr>
        <p:spPr/>
        <p:txBody>
          <a:bodyPr/>
          <a:lstStyle/>
          <a:p>
            <a:endParaRPr lang="en-CA"/>
          </a:p>
        </p:txBody>
      </p:sp>
      <p:pic>
        <p:nvPicPr>
          <p:cNvPr id="4098" name="Picture 2" descr="Image result for toronto traff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064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toronto traffic"/>
          <p:cNvPicPr>
            <a:picLocks noChangeAspect="1" noChangeArrowheads="1"/>
          </p:cNvPicPr>
          <p:nvPr/>
        </p:nvPicPr>
        <p:blipFill rotWithShape="1">
          <a:blip r:embed="rId4">
            <a:extLst>
              <a:ext uri="{28A0092B-C50C-407E-A947-70E740481C1C}">
                <a14:useLocalDpi xmlns:a14="http://schemas.microsoft.com/office/drawing/2010/main" val="0"/>
              </a:ext>
            </a:extLst>
          </a:blip>
          <a:srcRect r="12197"/>
          <a:stretch/>
        </p:blipFill>
        <p:spPr bwMode="auto">
          <a:xfrm>
            <a:off x="4064000" y="0"/>
            <a:ext cx="4064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toronto traffic"/>
          <p:cNvPicPr>
            <a:picLocks noChangeAspect="1" noChangeArrowheads="1"/>
          </p:cNvPicPr>
          <p:nvPr/>
        </p:nvPicPr>
        <p:blipFill rotWithShape="1">
          <a:blip r:embed="rId5">
            <a:extLst>
              <a:ext uri="{28A0092B-C50C-407E-A947-70E740481C1C}">
                <a14:useLocalDpi xmlns:a14="http://schemas.microsoft.com/office/drawing/2010/main" val="0"/>
              </a:ext>
            </a:extLst>
          </a:blip>
          <a:srcRect r="14747"/>
          <a:stretch/>
        </p:blipFill>
        <p:spPr bwMode="auto">
          <a:xfrm>
            <a:off x="8128000" y="0"/>
            <a:ext cx="40640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88198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Problems:</a:t>
            </a:r>
          </a:p>
        </p:txBody>
      </p:sp>
      <p:sp>
        <p:nvSpPr>
          <p:cNvPr id="3" name="Content Placeholder 2"/>
          <p:cNvSpPr>
            <a:spLocks noGrp="1"/>
          </p:cNvSpPr>
          <p:nvPr>
            <p:ph idx="1"/>
          </p:nvPr>
        </p:nvSpPr>
        <p:spPr/>
        <p:txBody>
          <a:bodyPr/>
          <a:lstStyle/>
          <a:p>
            <a:r>
              <a:rPr lang="en-CA" dirty="0"/>
              <a:t>Costing commuters $3.3 billion per year</a:t>
            </a:r>
          </a:p>
          <a:p>
            <a:r>
              <a:rPr lang="en-CA" dirty="0"/>
              <a:t>Costing the environment $7.8 billion per year</a:t>
            </a:r>
          </a:p>
          <a:p>
            <a:r>
              <a:rPr lang="en-CA" dirty="0"/>
              <a:t>Costing the economy $2.7 billion per year</a:t>
            </a:r>
          </a:p>
          <a:p>
            <a:r>
              <a:rPr lang="en-CA" dirty="0"/>
              <a:t>Lost time with family and at work</a:t>
            </a:r>
          </a:p>
          <a:p>
            <a:endParaRPr lang="en-CA" dirty="0"/>
          </a:p>
          <a:p>
            <a:r>
              <a:rPr lang="en-CA" dirty="0"/>
              <a:t>Will only get worse with a growing population</a:t>
            </a:r>
          </a:p>
        </p:txBody>
      </p:sp>
    </p:spTree>
    <p:extLst>
      <p:ext uri="{BB962C8B-B14F-4D97-AF65-F5344CB8AC3E}">
        <p14:creationId xmlns:p14="http://schemas.microsoft.com/office/powerpoint/2010/main" val="23861629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What happened?</a:t>
            </a:r>
          </a:p>
        </p:txBody>
      </p:sp>
      <p:sp>
        <p:nvSpPr>
          <p:cNvPr id="3" name="Text Placeholder 2"/>
          <p:cNvSpPr>
            <a:spLocks noGrp="1"/>
          </p:cNvSpPr>
          <p:nvPr>
            <p:ph type="body" idx="1"/>
          </p:nvPr>
        </p:nvSpPr>
        <p:spPr/>
        <p:txBody>
          <a:bodyPr/>
          <a:lstStyle/>
          <a:p>
            <a:endParaRPr lang="en-CA"/>
          </a:p>
        </p:txBody>
      </p:sp>
    </p:spTree>
    <p:extLst>
      <p:ext uri="{BB962C8B-B14F-4D97-AF65-F5344CB8AC3E}">
        <p14:creationId xmlns:p14="http://schemas.microsoft.com/office/powerpoint/2010/main" val="41274820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Objectives</a:t>
            </a:r>
          </a:p>
        </p:txBody>
      </p:sp>
      <p:sp>
        <p:nvSpPr>
          <p:cNvPr id="3" name="Text Placeholder 2"/>
          <p:cNvSpPr>
            <a:spLocks noGrp="1"/>
          </p:cNvSpPr>
          <p:nvPr>
            <p:ph type="body" idx="1"/>
          </p:nvPr>
        </p:nvSpPr>
        <p:spPr/>
        <p:txBody>
          <a:bodyPr/>
          <a:lstStyle/>
          <a:p>
            <a:endParaRPr lang="en-CA"/>
          </a:p>
        </p:txBody>
      </p:sp>
    </p:spTree>
    <p:extLst>
      <p:ext uri="{BB962C8B-B14F-4D97-AF65-F5344CB8AC3E}">
        <p14:creationId xmlns:p14="http://schemas.microsoft.com/office/powerpoint/2010/main" val="14275009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6" name="Rectangle 308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3097" name="Rectangle 7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3098" name="Rectangle 7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Image result for metrolinx big move map"/>
          <p:cNvPicPr>
            <a:picLocks noChangeAspect="1" noChangeArrowheads="1"/>
          </p:cNvPicPr>
          <p:nvPr/>
        </p:nvPicPr>
        <p:blipFill rotWithShape="1">
          <a:blip r:embed="rId3">
            <a:alphaModFix amt="45000"/>
            <a:extLst>
              <a:ext uri="{28A0092B-C50C-407E-A947-70E740481C1C}">
                <a14:useLocalDpi xmlns:a14="http://schemas.microsoft.com/office/drawing/2010/main" val="0"/>
              </a:ext>
            </a:extLst>
          </a:blip>
          <a:srcRect t="11725" b="645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03504" y="770466"/>
            <a:ext cx="10782300" cy="3969173"/>
          </a:xfrm>
        </p:spPr>
        <p:txBody>
          <a:bodyPr vert="horz" lIns="91440" tIns="45720" rIns="91440" bIns="45720" rtlCol="0" anchor="b">
            <a:normAutofit fontScale="90000"/>
          </a:bodyPr>
          <a:lstStyle/>
          <a:p>
            <a:pPr>
              <a:lnSpc>
                <a:spcPct val="80000"/>
              </a:lnSpc>
            </a:pPr>
            <a:r>
              <a:rPr lang="en-US" sz="8800" dirty="0">
                <a:solidFill>
                  <a:schemeClr val="tx1"/>
                </a:solidFill>
              </a:rPr>
              <a:t>Make Transit Convenient In the GTA</a:t>
            </a:r>
            <a:br>
              <a:rPr lang="en-US" sz="8800" dirty="0">
                <a:solidFill>
                  <a:schemeClr val="tx1"/>
                </a:solidFill>
              </a:rPr>
            </a:br>
            <a:r>
              <a:rPr lang="en-US" sz="8800" dirty="0">
                <a:solidFill>
                  <a:schemeClr val="tx1"/>
                </a:solidFill>
              </a:rPr>
              <a:t>And Increase Ridership</a:t>
            </a:r>
            <a:br>
              <a:rPr lang="en-US" sz="8800" dirty="0">
                <a:solidFill>
                  <a:schemeClr val="tx1"/>
                </a:solidFill>
              </a:rPr>
            </a:br>
            <a:r>
              <a:rPr lang="en-US" sz="8800" dirty="0">
                <a:solidFill>
                  <a:schemeClr val="tx1"/>
                </a:solidFill>
              </a:rPr>
              <a:t>4%</a:t>
            </a:r>
          </a:p>
        </p:txBody>
      </p:sp>
      <p:pic>
        <p:nvPicPr>
          <p:cNvPr id="1026" name="Picture 2" descr="Image result for metrolinx big move 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8756"/>
            <a:ext cx="12192000" cy="838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0342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Make Transit and Traffic Planning the Job of Specialists, not Politicians</a:t>
            </a:r>
          </a:p>
        </p:txBody>
      </p:sp>
      <p:pic>
        <p:nvPicPr>
          <p:cNvPr id="2050" name="Picture 2" descr="Image result for andy byfo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184" y="2559050"/>
            <a:ext cx="4762500" cy="3175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www.thestar.com/content/dam/thestar/news/city_hall/2017/04/24/scarborough-residents-community-groups-press-province-to-consider-a-subway-alternative/scarborough-subway.jpg.size.custom.crop.1086x72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1164" y="2559050"/>
            <a:ext cx="4762500" cy="3175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ttc fantasy ma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6206" y="2559050"/>
            <a:ext cx="5742817" cy="317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95471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Increase Active Transportation</a:t>
            </a:r>
          </a:p>
        </p:txBody>
      </p:sp>
      <p:sp>
        <p:nvSpPr>
          <p:cNvPr id="3" name="Content Placeholder 2"/>
          <p:cNvSpPr>
            <a:spLocks noGrp="1"/>
          </p:cNvSpPr>
          <p:nvPr>
            <p:ph idx="1"/>
          </p:nvPr>
        </p:nvSpPr>
        <p:spPr/>
        <p:txBody>
          <a:bodyPr/>
          <a:lstStyle/>
          <a:p>
            <a:r>
              <a:rPr lang="en-CA" dirty="0"/>
              <a:t>Walking</a:t>
            </a:r>
          </a:p>
          <a:p>
            <a:r>
              <a:rPr lang="en-CA" dirty="0"/>
              <a:t>Biking</a:t>
            </a:r>
          </a:p>
        </p:txBody>
      </p:sp>
      <p:pic>
        <p:nvPicPr>
          <p:cNvPr id="7170" name="Picture 2" descr="Image result for metrolinx cycl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4884" y="2011680"/>
            <a:ext cx="6438650" cy="3959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11115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151" name="Rectangle 615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accent1"/>
          </a:solidFill>
          <a:effectLst/>
        </p:spPr>
      </p:sp>
      <p:sp>
        <p:nvSpPr>
          <p:cNvPr id="73" name="Rectangle 7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pic>
        <p:nvPicPr>
          <p:cNvPr id="6146" name="Picture 2" descr="Image result for transit campaign toronto"/>
          <p:cNvPicPr>
            <a:picLocks noChangeAspect="1" noChangeArrowheads="1"/>
          </p:cNvPicPr>
          <p:nvPr/>
        </p:nvPicPr>
        <p:blipFill rotWithShape="1">
          <a:blip r:embed="rId3">
            <a:extLst>
              <a:ext uri="{28A0092B-C50C-407E-A947-70E740481C1C}">
                <a14:useLocalDpi xmlns:a14="http://schemas.microsoft.com/office/drawing/2010/main" val="0"/>
              </a:ext>
            </a:extLst>
          </a:blip>
          <a:srcRect l="202" t="19063" r="-202" b="32604"/>
          <a:stretch/>
        </p:blipFill>
        <p:spPr bwMode="auto">
          <a:xfrm>
            <a:off x="1" y="10"/>
            <a:ext cx="12192000" cy="424280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09601" y="4385066"/>
            <a:ext cx="10923638" cy="1317643"/>
          </a:xfrm>
        </p:spPr>
        <p:txBody>
          <a:bodyPr vert="horz" lIns="91440" tIns="45720" rIns="91440" bIns="45720" rtlCol="0" anchor="b">
            <a:normAutofit/>
          </a:bodyPr>
          <a:lstStyle/>
          <a:p>
            <a:pPr>
              <a:lnSpc>
                <a:spcPct val="60000"/>
              </a:lnSpc>
            </a:pPr>
            <a:r>
              <a:rPr lang="en-US" sz="6200" dirty="0">
                <a:solidFill>
                  <a:srgbClr val="FFFFFF"/>
                </a:solidFill>
              </a:rPr>
              <a:t>Have a Visible Campaign to Educate Commuters</a:t>
            </a:r>
          </a:p>
        </p:txBody>
      </p:sp>
    </p:spTree>
    <p:extLst>
      <p:ext uri="{BB962C8B-B14F-4D97-AF65-F5344CB8AC3E}">
        <p14:creationId xmlns:p14="http://schemas.microsoft.com/office/powerpoint/2010/main" val="15309079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Use Technology To Reduce Congestion</a:t>
            </a:r>
          </a:p>
        </p:txBody>
      </p:sp>
      <p:pic>
        <p:nvPicPr>
          <p:cNvPr id="3074" name="Picture 2" descr="Image result for advanced traffic management system mississauga"/>
          <p:cNvPicPr>
            <a:picLocks noChangeAspect="1" noChangeArrowheads="1"/>
          </p:cNvPicPr>
          <p:nvPr/>
        </p:nvPicPr>
        <p:blipFill rotWithShape="1">
          <a:blip r:embed="rId3">
            <a:extLst>
              <a:ext uri="{28A0092B-C50C-407E-A947-70E740481C1C}">
                <a14:useLocalDpi xmlns:a14="http://schemas.microsoft.com/office/drawing/2010/main" val="0"/>
              </a:ext>
            </a:extLst>
          </a:blip>
          <a:srcRect l="533" t="1299" r="565" b="16462"/>
          <a:stretch/>
        </p:blipFill>
        <p:spPr bwMode="auto">
          <a:xfrm>
            <a:off x="0" y="1974850"/>
            <a:ext cx="12192000" cy="3486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02760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Use Technology To Reduce Congestion</a:t>
            </a:r>
          </a:p>
        </p:txBody>
      </p:sp>
      <p:pic>
        <p:nvPicPr>
          <p:cNvPr id="4098" name="Picture 2" descr="Image result for real time departures toron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7425" y="1889807"/>
            <a:ext cx="3714750" cy="418147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real time departures mississaug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1889806"/>
            <a:ext cx="6115407" cy="4181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90747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Use Technology To Reduce Congestion</a:t>
            </a:r>
          </a:p>
        </p:txBody>
      </p:sp>
      <p:pic>
        <p:nvPicPr>
          <p:cNvPr id="5122" name="Picture 2" descr="Image result for electronic information screen tt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57731"/>
            <a:ext cx="5081588" cy="379223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spadina subway extension statio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1587" y="2157731"/>
            <a:ext cx="6856009" cy="3792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18604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Actions</a:t>
            </a:r>
          </a:p>
        </p:txBody>
      </p:sp>
      <p:sp>
        <p:nvSpPr>
          <p:cNvPr id="3" name="Text Placeholder 2"/>
          <p:cNvSpPr>
            <a:spLocks noGrp="1"/>
          </p:cNvSpPr>
          <p:nvPr>
            <p:ph type="body" idx="1"/>
          </p:nvPr>
        </p:nvSpPr>
        <p:spPr/>
        <p:txBody>
          <a:bodyPr/>
          <a:lstStyle/>
          <a:p>
            <a:endParaRPr lang="en-CA"/>
          </a:p>
        </p:txBody>
      </p:sp>
    </p:spTree>
    <p:extLst>
      <p:ext uri="{BB962C8B-B14F-4D97-AF65-F5344CB8AC3E}">
        <p14:creationId xmlns:p14="http://schemas.microsoft.com/office/powerpoint/2010/main" val="10886028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056" name="Rectangle 205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accent1"/>
          </a:solidFill>
          <a:effectLst/>
        </p:spPr>
      </p:sp>
      <p:sp>
        <p:nvSpPr>
          <p:cNvPr id="74" name="Rectangle 7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pic>
        <p:nvPicPr>
          <p:cNvPr id="2053" name="Picture 2" descr="Image result for toronto transit"/>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36433" b="6751"/>
          <a:stretch/>
        </p:blipFill>
        <p:spPr bwMode="auto">
          <a:xfrm>
            <a:off x="1" y="10"/>
            <a:ext cx="12192000" cy="424280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09601" y="4385066"/>
            <a:ext cx="10923638" cy="1317643"/>
          </a:xfrm>
        </p:spPr>
        <p:txBody>
          <a:bodyPr vert="horz" lIns="91440" tIns="45720" rIns="91440" bIns="45720" rtlCol="0" anchor="b">
            <a:normAutofit/>
          </a:bodyPr>
          <a:lstStyle/>
          <a:p>
            <a:pPr>
              <a:lnSpc>
                <a:spcPct val="80000"/>
              </a:lnSpc>
            </a:pPr>
            <a:r>
              <a:rPr lang="en-US" sz="8800" dirty="0">
                <a:solidFill>
                  <a:srgbClr val="FFFFFF"/>
                </a:solidFill>
              </a:rPr>
              <a:t>A Citizen Committee</a:t>
            </a:r>
          </a:p>
        </p:txBody>
      </p:sp>
    </p:spTree>
    <p:extLst>
      <p:ext uri="{BB962C8B-B14F-4D97-AF65-F5344CB8AC3E}">
        <p14:creationId xmlns:p14="http://schemas.microsoft.com/office/powerpoint/2010/main" val="28050196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There are Too Many Private Cars</a:t>
            </a:r>
          </a:p>
        </p:txBody>
      </p:sp>
      <p:sp>
        <p:nvSpPr>
          <p:cNvPr id="3" name="Content Placeholder 2"/>
          <p:cNvSpPr>
            <a:spLocks noGrp="1"/>
          </p:cNvSpPr>
          <p:nvPr>
            <p:ph idx="1"/>
          </p:nvPr>
        </p:nvSpPr>
        <p:spPr/>
        <p:txBody>
          <a:bodyPr/>
          <a:lstStyle/>
          <a:p>
            <a:r>
              <a:rPr lang="en-CA" dirty="0"/>
              <a:t>Why are there so many private cars though?</a:t>
            </a:r>
          </a:p>
        </p:txBody>
      </p:sp>
    </p:spTree>
    <p:extLst>
      <p:ext uri="{BB962C8B-B14F-4D97-AF65-F5344CB8AC3E}">
        <p14:creationId xmlns:p14="http://schemas.microsoft.com/office/powerpoint/2010/main" val="193303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t>Reach out to Politicians</a:t>
            </a:r>
          </a:p>
        </p:txBody>
      </p:sp>
      <p:sp>
        <p:nvSpPr>
          <p:cNvPr id="3" name="Content Placeholder 2"/>
          <p:cNvSpPr>
            <a:spLocks noGrp="1"/>
          </p:cNvSpPr>
          <p:nvPr>
            <p:ph idx="1"/>
          </p:nvPr>
        </p:nvSpPr>
        <p:spPr/>
        <p:txBody>
          <a:bodyPr/>
          <a:lstStyle/>
          <a:p>
            <a:r>
              <a:rPr lang="en-CA" dirty="0"/>
              <a:t>Through emails and letters to the politicians</a:t>
            </a:r>
          </a:p>
          <a:p>
            <a:r>
              <a:rPr lang="en-CA" dirty="0"/>
              <a:t>Reaching out at events</a:t>
            </a:r>
          </a:p>
          <a:p>
            <a:r>
              <a:rPr lang="en-CA" dirty="0"/>
              <a:t>Speaking with votes</a:t>
            </a:r>
          </a:p>
          <a:p>
            <a:endParaRPr lang="en-CA" dirty="0"/>
          </a:p>
          <a:p>
            <a:r>
              <a:rPr lang="en-CA" dirty="0"/>
              <a:t>Continue with the current plan of transit building</a:t>
            </a:r>
          </a:p>
          <a:p>
            <a:r>
              <a:rPr lang="en-CA" dirty="0"/>
              <a:t>Commit to not reducing funding for transit and active transportation</a:t>
            </a:r>
          </a:p>
          <a:p>
            <a:r>
              <a:rPr lang="en-CA" dirty="0"/>
              <a:t>Modernize Traffic Systems</a:t>
            </a:r>
          </a:p>
        </p:txBody>
      </p:sp>
    </p:spTree>
    <p:extLst>
      <p:ext uri="{BB962C8B-B14F-4D97-AF65-F5344CB8AC3E}">
        <p14:creationId xmlns:p14="http://schemas.microsoft.com/office/powerpoint/2010/main" val="10982853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Image result for transportation minister ontari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372" y="331621"/>
            <a:ext cx="6143625" cy="2657475"/>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Image result for john to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795" y="-70462"/>
            <a:ext cx="6621062" cy="4224337"/>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Image result for kathleen wyn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2155" y="331621"/>
            <a:ext cx="4971698" cy="2798585"/>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Image result for marc garneau minister of transpo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8985" y="3447114"/>
            <a:ext cx="3655744" cy="2741808"/>
          </a:xfrm>
          <a:prstGeom prst="rect">
            <a:avLst/>
          </a:prstGeom>
          <a:noFill/>
          <a:extLst>
            <a:ext uri="{909E8E84-426E-40DD-AFC4-6F175D3DCCD1}">
              <a14:hiddenFill xmlns:a14="http://schemas.microsoft.com/office/drawing/2010/main">
                <a:solidFill>
                  <a:srgbClr val="FFFFFF"/>
                </a:solidFill>
              </a14:hiddenFill>
            </a:ext>
          </a:extLst>
        </p:spPr>
      </p:pic>
      <p:pic>
        <p:nvPicPr>
          <p:cNvPr id="14346" name="Picture 10" descr="Image result for bonnie crombi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0166" y="3537624"/>
            <a:ext cx="4038600" cy="2692400"/>
          </a:xfrm>
          <a:prstGeom prst="rect">
            <a:avLst/>
          </a:prstGeom>
          <a:noFill/>
          <a:extLst>
            <a:ext uri="{909E8E84-426E-40DD-AFC4-6F175D3DCCD1}">
              <a14:hiddenFill xmlns:a14="http://schemas.microsoft.com/office/drawing/2010/main">
                <a:solidFill>
                  <a:srgbClr val="FFFFFF"/>
                </a:solidFill>
              </a14:hiddenFill>
            </a:ext>
          </a:extLst>
        </p:spPr>
      </p:pic>
      <p:pic>
        <p:nvPicPr>
          <p:cNvPr id="14348" name="Picture 12" descr="Image result for govt ontario coat of arms"/>
          <p:cNvPicPr>
            <a:picLocks noChangeAspect="1" noChangeArrowheads="1"/>
          </p:cNvPicPr>
          <p:nvPr/>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5222339" y="4377562"/>
            <a:ext cx="1581150" cy="1628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868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3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3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34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3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Educate and Communicate With the Community</a:t>
            </a:r>
          </a:p>
        </p:txBody>
      </p:sp>
      <p:sp>
        <p:nvSpPr>
          <p:cNvPr id="3" name="Content Placeholder 2"/>
          <p:cNvSpPr>
            <a:spLocks noGrp="1"/>
          </p:cNvSpPr>
          <p:nvPr>
            <p:ph idx="1"/>
          </p:nvPr>
        </p:nvSpPr>
        <p:spPr/>
        <p:txBody>
          <a:bodyPr/>
          <a:lstStyle/>
          <a:p>
            <a:r>
              <a:rPr lang="en-CA" dirty="0"/>
              <a:t>Advertisements</a:t>
            </a:r>
          </a:p>
          <a:p>
            <a:r>
              <a:rPr lang="en-CA" dirty="0"/>
              <a:t>Social Media</a:t>
            </a:r>
          </a:p>
          <a:p>
            <a:r>
              <a:rPr lang="en-CA" dirty="0"/>
              <a:t>Events</a:t>
            </a:r>
          </a:p>
          <a:p>
            <a:r>
              <a:rPr lang="en-CA" dirty="0"/>
              <a:t>News Sources</a:t>
            </a:r>
          </a:p>
        </p:txBody>
      </p:sp>
      <p:pic>
        <p:nvPicPr>
          <p:cNvPr id="12290" name="Picture 2" descr="Image result for transit campaigns toron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5015" y="2157731"/>
            <a:ext cx="2824818" cy="3954379"/>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Image result for ttc ins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4540" y="1575953"/>
            <a:ext cx="4610751" cy="2558967"/>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Image result for miway at even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8073" y="2855436"/>
            <a:ext cx="5438816" cy="3605158"/>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Image result for miway in the new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185" y="2905678"/>
            <a:ext cx="8548478" cy="2792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109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29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29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2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Image result for zum bus articulated"/>
          <p:cNvPicPr>
            <a:picLocks noChangeAspect="1" noChangeArrowheads="1"/>
          </p:cNvPicPr>
          <p:nvPr/>
        </p:nvPicPr>
        <p:blipFill rotWithShape="1">
          <a:blip r:embed="rId2">
            <a:alphaModFix amt="45000"/>
            <a:extLst>
              <a:ext uri="{28A0092B-C50C-407E-A947-70E740481C1C}">
                <a14:useLocalDpi xmlns:a14="http://schemas.microsoft.com/office/drawing/2010/main" val="0"/>
              </a:ext>
            </a:extLst>
          </a:blip>
          <a:srcRect t="7078" b="8653"/>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ctrTitle"/>
          </p:nvPr>
        </p:nvSpPr>
        <p:spPr>
          <a:xfrm>
            <a:off x="603504" y="770467"/>
            <a:ext cx="10782300" cy="3352800"/>
          </a:xfrm>
        </p:spPr>
        <p:txBody>
          <a:bodyPr>
            <a:normAutofit/>
          </a:bodyPr>
          <a:lstStyle/>
          <a:p>
            <a:r>
              <a:rPr lang="en-CA">
                <a:solidFill>
                  <a:schemeClr val="tx1"/>
                </a:solidFill>
              </a:rPr>
              <a:t>Take Transit</a:t>
            </a:r>
          </a:p>
        </p:txBody>
      </p:sp>
      <p:sp>
        <p:nvSpPr>
          <p:cNvPr id="5" name="Subtitle 4"/>
          <p:cNvSpPr>
            <a:spLocks noGrp="1"/>
          </p:cNvSpPr>
          <p:nvPr>
            <p:ph type="subTitle" idx="1"/>
          </p:nvPr>
        </p:nvSpPr>
        <p:spPr>
          <a:xfrm>
            <a:off x="667512" y="4206876"/>
            <a:ext cx="9228201" cy="1645920"/>
          </a:xfrm>
        </p:spPr>
        <p:txBody>
          <a:bodyPr>
            <a:normAutofit/>
          </a:bodyPr>
          <a:lstStyle/>
          <a:p>
            <a:endParaRPr lang="en-CA">
              <a:solidFill>
                <a:schemeClr val="tx1"/>
              </a:solidFill>
            </a:endParaRPr>
          </a:p>
        </p:txBody>
      </p:sp>
      <p:pic>
        <p:nvPicPr>
          <p:cNvPr id="12" name="Picture 2" descr="Image result for miway"/>
          <p:cNvPicPr>
            <a:picLocks noChangeAspect="1" noChangeArrowheads="1"/>
          </p:cNvPicPr>
          <p:nvPr/>
        </p:nvPicPr>
        <p:blipFill rotWithShape="1">
          <a:blip r:embed="rId3">
            <a:alphaModFix amt="45000"/>
            <a:extLst>
              <a:ext uri="{28A0092B-C50C-407E-A947-70E740481C1C}">
                <a14:useLocalDpi xmlns:a14="http://schemas.microsoft.com/office/drawing/2010/main" val="0"/>
              </a:ext>
            </a:extLst>
          </a:blip>
          <a:srcRect t="4588" b="10506"/>
          <a:stretch/>
        </p:blipFill>
        <p:spPr bwMode="auto">
          <a:xfrm>
            <a:off x="20" y="685800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91780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7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Image result for toronto rocket"/>
          <p:cNvPicPr>
            <a:picLocks noChangeAspect="1" noChangeArrowheads="1"/>
          </p:cNvPicPr>
          <p:nvPr/>
        </p:nvPicPr>
        <p:blipFill rotWithShape="1">
          <a:blip r:embed="rId2">
            <a:alphaModFix amt="45000"/>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03504" y="770467"/>
            <a:ext cx="10782300" cy="3352800"/>
          </a:xfrm>
        </p:spPr>
        <p:txBody>
          <a:bodyPr>
            <a:normAutofit/>
          </a:bodyPr>
          <a:lstStyle/>
          <a:p>
            <a:r>
              <a:rPr lang="en-CA" dirty="0">
                <a:solidFill>
                  <a:schemeClr val="tx1"/>
                </a:solidFill>
              </a:rPr>
              <a:t>Take Transit</a:t>
            </a:r>
          </a:p>
        </p:txBody>
      </p:sp>
      <p:sp>
        <p:nvSpPr>
          <p:cNvPr id="3" name="Subtitle 2"/>
          <p:cNvSpPr>
            <a:spLocks noGrp="1"/>
          </p:cNvSpPr>
          <p:nvPr>
            <p:ph type="subTitle" idx="1"/>
          </p:nvPr>
        </p:nvSpPr>
        <p:spPr>
          <a:xfrm>
            <a:off x="667512" y="4206876"/>
            <a:ext cx="9228201" cy="1645920"/>
          </a:xfrm>
        </p:spPr>
        <p:txBody>
          <a:bodyPr>
            <a:normAutofit/>
          </a:bodyPr>
          <a:lstStyle/>
          <a:p>
            <a:endParaRPr lang="en-CA">
              <a:solidFill>
                <a:schemeClr val="tx1"/>
              </a:solidFill>
            </a:endParaRPr>
          </a:p>
        </p:txBody>
      </p:sp>
    </p:spTree>
    <p:extLst>
      <p:ext uri="{BB962C8B-B14F-4D97-AF65-F5344CB8AC3E}">
        <p14:creationId xmlns:p14="http://schemas.microsoft.com/office/powerpoint/2010/main" val="1816394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2" name="Picture 2" descr="Image result for go train"/>
          <p:cNvPicPr>
            <a:picLocks noChangeAspect="1" noChangeArrowheads="1"/>
          </p:cNvPicPr>
          <p:nvPr/>
        </p:nvPicPr>
        <p:blipFill rotWithShape="1">
          <a:blip r:embed="rId2">
            <a:alphaModFix amt="45000"/>
            <a:extLst>
              <a:ext uri="{28A0092B-C50C-407E-A947-70E740481C1C}">
                <a14:useLocalDpi xmlns:a14="http://schemas.microsoft.com/office/drawing/2010/main" val="0"/>
              </a:ext>
            </a:extLst>
          </a:blip>
          <a:srcRect t="3848" b="11883"/>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03504" y="770467"/>
            <a:ext cx="10782300" cy="3352800"/>
          </a:xfrm>
        </p:spPr>
        <p:txBody>
          <a:bodyPr>
            <a:normAutofit/>
          </a:bodyPr>
          <a:lstStyle/>
          <a:p>
            <a:r>
              <a:rPr lang="en-CA" dirty="0">
                <a:solidFill>
                  <a:schemeClr val="tx1"/>
                </a:solidFill>
              </a:rPr>
              <a:t>Take Transit</a:t>
            </a:r>
          </a:p>
        </p:txBody>
      </p:sp>
      <p:sp>
        <p:nvSpPr>
          <p:cNvPr id="3" name="Subtitle 2"/>
          <p:cNvSpPr>
            <a:spLocks noGrp="1"/>
          </p:cNvSpPr>
          <p:nvPr>
            <p:ph type="subTitle" idx="1"/>
          </p:nvPr>
        </p:nvSpPr>
        <p:spPr>
          <a:xfrm>
            <a:off x="667512" y="4206876"/>
            <a:ext cx="9228201" cy="1645920"/>
          </a:xfrm>
        </p:spPr>
        <p:txBody>
          <a:bodyPr>
            <a:normAutofit/>
          </a:bodyPr>
          <a:lstStyle/>
          <a:p>
            <a:endParaRPr lang="en-CA">
              <a:solidFill>
                <a:schemeClr val="tx1"/>
              </a:solidFill>
            </a:endParaRPr>
          </a:p>
        </p:txBody>
      </p:sp>
    </p:spTree>
    <p:extLst>
      <p:ext uri="{BB962C8B-B14F-4D97-AF65-F5344CB8AC3E}">
        <p14:creationId xmlns:p14="http://schemas.microsoft.com/office/powerpoint/2010/main" val="11918648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Image result for scarborough rt"/>
          <p:cNvPicPr>
            <a:picLocks noChangeAspect="1" noChangeArrowheads="1"/>
          </p:cNvPicPr>
          <p:nvPr/>
        </p:nvPicPr>
        <p:blipFill rotWithShape="1">
          <a:blip r:embed="rId2">
            <a:alphaModFix amt="45000"/>
            <a:extLst>
              <a:ext uri="{28A0092B-C50C-407E-A947-70E740481C1C}">
                <a14:useLocalDpi xmlns:a14="http://schemas.microsoft.com/office/drawing/2010/main" val="0"/>
              </a:ext>
            </a:extLst>
          </a:blip>
          <a:srcRect t="15655" b="76"/>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03504" y="770467"/>
            <a:ext cx="10782300" cy="3352800"/>
          </a:xfrm>
        </p:spPr>
        <p:txBody>
          <a:bodyPr>
            <a:normAutofit/>
          </a:bodyPr>
          <a:lstStyle/>
          <a:p>
            <a:r>
              <a:rPr lang="en-CA" dirty="0">
                <a:solidFill>
                  <a:schemeClr val="tx1"/>
                </a:solidFill>
              </a:rPr>
              <a:t>Take Transit</a:t>
            </a:r>
          </a:p>
        </p:txBody>
      </p:sp>
      <p:sp>
        <p:nvSpPr>
          <p:cNvPr id="3" name="Subtitle 2"/>
          <p:cNvSpPr>
            <a:spLocks noGrp="1"/>
          </p:cNvSpPr>
          <p:nvPr>
            <p:ph type="subTitle" idx="1"/>
          </p:nvPr>
        </p:nvSpPr>
        <p:spPr>
          <a:xfrm>
            <a:off x="667512" y="4206876"/>
            <a:ext cx="9228201" cy="1645920"/>
          </a:xfrm>
        </p:spPr>
        <p:txBody>
          <a:bodyPr>
            <a:normAutofit/>
          </a:bodyPr>
          <a:lstStyle/>
          <a:p>
            <a:endParaRPr lang="en-CA">
              <a:solidFill>
                <a:schemeClr val="tx1"/>
              </a:solidFill>
            </a:endParaRPr>
          </a:p>
        </p:txBody>
      </p:sp>
    </p:spTree>
    <p:extLst>
      <p:ext uri="{BB962C8B-B14F-4D97-AF65-F5344CB8AC3E}">
        <p14:creationId xmlns:p14="http://schemas.microsoft.com/office/powerpoint/2010/main" val="3840290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Rectangle 13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0" name="Picture 2" descr="Image result for viva articulated bus"/>
          <p:cNvPicPr>
            <a:picLocks noChangeAspect="1" noChangeArrowheads="1"/>
          </p:cNvPicPr>
          <p:nvPr/>
        </p:nvPicPr>
        <p:blipFill rotWithShape="1">
          <a:blip r:embed="rId2">
            <a:alphaModFix amt="45000"/>
            <a:extLst>
              <a:ext uri="{28A0092B-C50C-407E-A947-70E740481C1C}">
                <a14:useLocalDpi xmlns:a14="http://schemas.microsoft.com/office/drawing/2010/main" val="0"/>
              </a:ext>
            </a:extLst>
          </a:blip>
          <a:srcRect t="24399" b="602"/>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03504" y="770467"/>
            <a:ext cx="10782300" cy="3352800"/>
          </a:xfrm>
        </p:spPr>
        <p:txBody>
          <a:bodyPr>
            <a:normAutofit/>
          </a:bodyPr>
          <a:lstStyle/>
          <a:p>
            <a:r>
              <a:rPr lang="en-CA" dirty="0">
                <a:solidFill>
                  <a:schemeClr val="tx1"/>
                </a:solidFill>
              </a:rPr>
              <a:t>Take Transit</a:t>
            </a:r>
          </a:p>
        </p:txBody>
      </p:sp>
      <p:sp>
        <p:nvSpPr>
          <p:cNvPr id="3" name="Subtitle 2"/>
          <p:cNvSpPr>
            <a:spLocks noGrp="1"/>
          </p:cNvSpPr>
          <p:nvPr>
            <p:ph type="subTitle" idx="1"/>
          </p:nvPr>
        </p:nvSpPr>
        <p:spPr>
          <a:xfrm>
            <a:off x="667512" y="4206876"/>
            <a:ext cx="9228201" cy="1645920"/>
          </a:xfrm>
        </p:spPr>
        <p:txBody>
          <a:bodyPr>
            <a:normAutofit/>
          </a:bodyPr>
          <a:lstStyle/>
          <a:p>
            <a:endParaRPr lang="en-CA">
              <a:solidFill>
                <a:schemeClr val="tx1"/>
              </a:solidFill>
            </a:endParaRPr>
          </a:p>
        </p:txBody>
      </p:sp>
    </p:spTree>
    <p:extLst>
      <p:ext uri="{BB962C8B-B14F-4D97-AF65-F5344CB8AC3E}">
        <p14:creationId xmlns:p14="http://schemas.microsoft.com/office/powerpoint/2010/main" val="30712912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Rectangle 13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4" name="Picture 4" descr="Image result for go bus"/>
          <p:cNvPicPr>
            <a:picLocks noChangeAspect="1" noChangeArrowheads="1"/>
          </p:cNvPicPr>
          <p:nvPr/>
        </p:nvPicPr>
        <p:blipFill rotWithShape="1">
          <a:blip r:embed="rId2">
            <a:alphaModFix amt="45000"/>
            <a:extLst>
              <a:ext uri="{28A0092B-C50C-407E-A947-70E740481C1C}">
                <a14:useLocalDpi xmlns:a14="http://schemas.microsoft.com/office/drawing/2010/main" val="0"/>
              </a:ext>
            </a:extLst>
          </a:blip>
          <a:srcRect t="7104" b="862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03504" y="770467"/>
            <a:ext cx="10782300" cy="3352800"/>
          </a:xfrm>
        </p:spPr>
        <p:txBody>
          <a:bodyPr>
            <a:normAutofit/>
          </a:bodyPr>
          <a:lstStyle/>
          <a:p>
            <a:r>
              <a:rPr lang="en-CA" dirty="0">
                <a:solidFill>
                  <a:schemeClr val="tx1"/>
                </a:solidFill>
              </a:rPr>
              <a:t>Take Transit</a:t>
            </a:r>
          </a:p>
        </p:txBody>
      </p:sp>
      <p:sp>
        <p:nvSpPr>
          <p:cNvPr id="3" name="Subtitle 2"/>
          <p:cNvSpPr>
            <a:spLocks noGrp="1"/>
          </p:cNvSpPr>
          <p:nvPr>
            <p:ph type="subTitle" idx="1"/>
          </p:nvPr>
        </p:nvSpPr>
        <p:spPr>
          <a:xfrm>
            <a:off x="667512" y="4206876"/>
            <a:ext cx="9228201" cy="1645920"/>
          </a:xfrm>
        </p:spPr>
        <p:txBody>
          <a:bodyPr>
            <a:normAutofit/>
          </a:bodyPr>
          <a:lstStyle/>
          <a:p>
            <a:endParaRPr lang="en-CA">
              <a:solidFill>
                <a:schemeClr val="tx1"/>
              </a:solidFill>
            </a:endParaRPr>
          </a:p>
        </p:txBody>
      </p:sp>
      <p:sp>
        <p:nvSpPr>
          <p:cNvPr id="5" name="Freeform: Shape 4"/>
          <p:cNvSpPr/>
          <p:nvPr/>
        </p:nvSpPr>
        <p:spPr>
          <a:xfrm>
            <a:off x="7808119" y="1928813"/>
            <a:ext cx="2183606" cy="550068"/>
          </a:xfrm>
          <a:custGeom>
            <a:avLst/>
            <a:gdLst>
              <a:gd name="connsiteX0" fmla="*/ 0 w 2183606"/>
              <a:gd name="connsiteY0" fmla="*/ 0 h 550068"/>
              <a:gd name="connsiteX1" fmla="*/ 61912 w 2183606"/>
              <a:gd name="connsiteY1" fmla="*/ 431006 h 550068"/>
              <a:gd name="connsiteX2" fmla="*/ 2183606 w 2183606"/>
              <a:gd name="connsiteY2" fmla="*/ 550068 h 550068"/>
              <a:gd name="connsiteX3" fmla="*/ 2090737 w 2183606"/>
              <a:gd name="connsiteY3" fmla="*/ 130968 h 550068"/>
              <a:gd name="connsiteX4" fmla="*/ 0 w 2183606"/>
              <a:gd name="connsiteY4" fmla="*/ 0 h 550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3606" h="550068">
                <a:moveTo>
                  <a:pt x="0" y="0"/>
                </a:moveTo>
                <a:lnTo>
                  <a:pt x="61912" y="431006"/>
                </a:lnTo>
                <a:lnTo>
                  <a:pt x="2183606" y="550068"/>
                </a:lnTo>
                <a:lnTo>
                  <a:pt x="2090737" y="130968"/>
                </a:lnTo>
                <a:lnTo>
                  <a:pt x="0" y="0"/>
                </a:lnTo>
                <a:close/>
              </a:path>
            </a:pathLst>
          </a:custGeom>
          <a:solidFill>
            <a:srgbClr val="0C0C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0840119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Rectangle 13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86" name="Picture 2" descr="Image result for streetcar ttc"/>
          <p:cNvPicPr>
            <a:picLocks noChangeAspect="1" noChangeArrowheads="1"/>
          </p:cNvPicPr>
          <p:nvPr/>
        </p:nvPicPr>
        <p:blipFill rotWithShape="1">
          <a:blip r:embed="rId2">
            <a:alphaModFix amt="45000"/>
            <a:extLst>
              <a:ext uri="{28A0092B-C50C-407E-A947-70E740481C1C}">
                <a14:useLocalDpi xmlns:a14="http://schemas.microsoft.com/office/drawing/2010/main" val="0"/>
              </a:ext>
            </a:extLst>
          </a:blip>
          <a:srcRect t="9817" b="559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03504" y="770467"/>
            <a:ext cx="10782300" cy="3352800"/>
          </a:xfrm>
        </p:spPr>
        <p:txBody>
          <a:bodyPr>
            <a:normAutofit/>
          </a:bodyPr>
          <a:lstStyle/>
          <a:p>
            <a:r>
              <a:rPr lang="en-CA" dirty="0">
                <a:solidFill>
                  <a:schemeClr val="tx1"/>
                </a:solidFill>
              </a:rPr>
              <a:t>Take Transit</a:t>
            </a:r>
          </a:p>
        </p:txBody>
      </p:sp>
      <p:sp>
        <p:nvSpPr>
          <p:cNvPr id="3" name="Subtitle 2"/>
          <p:cNvSpPr>
            <a:spLocks noGrp="1"/>
          </p:cNvSpPr>
          <p:nvPr>
            <p:ph type="subTitle" idx="1"/>
          </p:nvPr>
        </p:nvSpPr>
        <p:spPr>
          <a:xfrm>
            <a:off x="667512" y="4206876"/>
            <a:ext cx="9228201" cy="1645920"/>
          </a:xfrm>
        </p:spPr>
        <p:txBody>
          <a:bodyPr>
            <a:normAutofit/>
          </a:bodyPr>
          <a:lstStyle/>
          <a:p>
            <a:endParaRPr lang="en-CA">
              <a:solidFill>
                <a:schemeClr val="tx1"/>
              </a:solidFill>
            </a:endParaRPr>
          </a:p>
        </p:txBody>
      </p:sp>
    </p:spTree>
    <p:extLst>
      <p:ext uri="{BB962C8B-B14F-4D97-AF65-F5344CB8AC3E}">
        <p14:creationId xmlns:p14="http://schemas.microsoft.com/office/powerpoint/2010/main" val="19987303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tangle 8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64378"/>
            <a:ext cx="4027471" cy="2693622"/>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Image result for mississauga lack of public transit"/>
          <p:cNvPicPr>
            <a:picLocks noChangeAspect="1" noChangeArrowheads="1"/>
          </p:cNvPicPr>
          <p:nvPr/>
        </p:nvPicPr>
        <p:blipFill rotWithShape="1">
          <a:blip r:embed="rId2">
            <a:extLst>
              <a:ext uri="{28A0092B-C50C-407E-A947-70E740481C1C}">
                <a14:useLocalDpi xmlns:a14="http://schemas.microsoft.com/office/drawing/2010/main" val="0"/>
              </a:ext>
            </a:extLst>
          </a:blip>
          <a:srcRect l="21921" r="10717" b="-1"/>
          <a:stretch/>
        </p:blipFill>
        <p:spPr bwMode="auto">
          <a:xfrm>
            <a:off x="20" y="11"/>
            <a:ext cx="4029863" cy="3993279"/>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Image result for overcrowded ttc"/>
          <p:cNvPicPr>
            <a:picLocks noChangeAspect="1" noChangeArrowheads="1"/>
          </p:cNvPicPr>
          <p:nvPr/>
        </p:nvPicPr>
        <p:blipFill rotWithShape="1">
          <a:blip r:embed="rId3">
            <a:extLst>
              <a:ext uri="{28A0092B-C50C-407E-A947-70E740481C1C}">
                <a14:useLocalDpi xmlns:a14="http://schemas.microsoft.com/office/drawing/2010/main" val="0"/>
              </a:ext>
            </a:extLst>
          </a:blip>
          <a:srcRect l="25266" r="34503" b="-2"/>
          <a:stretch/>
        </p:blipFill>
        <p:spPr bwMode="auto">
          <a:xfrm>
            <a:off x="4177307" y="2835800"/>
            <a:ext cx="2876690" cy="4022190"/>
          </a:xfrm>
          <a:prstGeom prst="rect">
            <a:avLst/>
          </a:prstGeom>
          <a:noFill/>
          <a:extLst>
            <a:ext uri="{909E8E84-426E-40DD-AFC4-6F175D3DCCD1}">
              <a14:hiddenFill xmlns:a14="http://schemas.microsoft.com/office/drawing/2010/main">
                <a:solidFill>
                  <a:srgbClr val="FFFFFF"/>
                </a:solidFill>
              </a14:hiddenFill>
            </a:ext>
          </a:extLst>
        </p:spPr>
      </p:pic>
      <p:sp>
        <p:nvSpPr>
          <p:cNvPr id="83" name="Rectangle 8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77309" y="1"/>
            <a:ext cx="2876689" cy="26749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586132" y="499533"/>
            <a:ext cx="4103873" cy="1512147"/>
          </a:xfrm>
        </p:spPr>
        <p:txBody>
          <a:bodyPr anchor="b">
            <a:normAutofit/>
          </a:bodyPr>
          <a:lstStyle/>
          <a:p>
            <a:r>
              <a:rPr lang="en-CA" sz="4000"/>
              <a:t>Lack of Public Transit Investment</a:t>
            </a:r>
          </a:p>
        </p:txBody>
      </p:sp>
      <p:sp>
        <p:nvSpPr>
          <p:cNvPr id="3" name="Content Placeholder 2"/>
          <p:cNvSpPr>
            <a:spLocks noGrp="1"/>
          </p:cNvSpPr>
          <p:nvPr>
            <p:ph idx="1"/>
          </p:nvPr>
        </p:nvSpPr>
        <p:spPr>
          <a:xfrm>
            <a:off x="7586133" y="2011680"/>
            <a:ext cx="4103872" cy="4008120"/>
          </a:xfrm>
        </p:spPr>
        <p:txBody>
          <a:bodyPr>
            <a:normAutofit/>
          </a:bodyPr>
          <a:lstStyle/>
          <a:p>
            <a:r>
              <a:rPr lang="en-CA" sz="1800" dirty="0"/>
              <a:t>Mississauga Buses, most come every 20-30 mins (not convenient)</a:t>
            </a:r>
          </a:p>
          <a:p>
            <a:endParaRPr lang="en-CA" sz="1800" dirty="0"/>
          </a:p>
          <a:p>
            <a:r>
              <a:rPr lang="en-CA" sz="1800" dirty="0"/>
              <a:t>Toronto Subway Yonge Line, overcrowded during morning rush</a:t>
            </a:r>
          </a:p>
        </p:txBody>
      </p:sp>
    </p:spTree>
    <p:extLst>
      <p:ext uri="{BB962C8B-B14F-4D97-AF65-F5344CB8AC3E}">
        <p14:creationId xmlns:p14="http://schemas.microsoft.com/office/powerpoint/2010/main" val="21661830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8" name="Picture 6" descr="https://c1.staticflickr.com/9/8884/18264278808_9578ac49b5_o.jpg"/>
          <p:cNvPicPr>
            <a:picLocks noChangeAspect="1" noChangeArrowheads="1"/>
          </p:cNvPicPr>
          <p:nvPr/>
        </p:nvPicPr>
        <p:blipFill rotWithShape="1">
          <a:blip r:embed="rId2">
            <a:alphaModFix amt="45000"/>
            <a:extLst>
              <a:ext uri="{28A0092B-C50C-407E-A947-70E740481C1C}">
                <a14:useLocalDpi xmlns:a14="http://schemas.microsoft.com/office/drawing/2010/main" val="0"/>
              </a:ext>
            </a:extLst>
          </a:blip>
          <a:srcRect t="7747" b="7983"/>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ctrTitle"/>
          </p:nvPr>
        </p:nvSpPr>
        <p:spPr>
          <a:xfrm>
            <a:off x="603504" y="770467"/>
            <a:ext cx="10782300" cy="3352800"/>
          </a:xfrm>
        </p:spPr>
        <p:txBody>
          <a:bodyPr>
            <a:normAutofit/>
          </a:bodyPr>
          <a:lstStyle/>
          <a:p>
            <a:r>
              <a:rPr lang="en-CA">
                <a:solidFill>
                  <a:schemeClr val="tx1"/>
                </a:solidFill>
              </a:rPr>
              <a:t>Take Transit</a:t>
            </a:r>
          </a:p>
        </p:txBody>
      </p:sp>
      <p:sp>
        <p:nvSpPr>
          <p:cNvPr id="5" name="Subtitle 4"/>
          <p:cNvSpPr>
            <a:spLocks noGrp="1"/>
          </p:cNvSpPr>
          <p:nvPr>
            <p:ph type="subTitle" idx="1"/>
          </p:nvPr>
        </p:nvSpPr>
        <p:spPr>
          <a:xfrm>
            <a:off x="667512" y="4206876"/>
            <a:ext cx="9228201" cy="1645920"/>
          </a:xfrm>
        </p:spPr>
        <p:txBody>
          <a:bodyPr>
            <a:normAutofit/>
          </a:bodyPr>
          <a:lstStyle/>
          <a:p>
            <a:endParaRPr lang="en-CA">
              <a:solidFill>
                <a:schemeClr val="tx1"/>
              </a:solidFill>
            </a:endParaRPr>
          </a:p>
        </p:txBody>
      </p:sp>
      <p:pic>
        <p:nvPicPr>
          <p:cNvPr id="12" name="Picture 2" descr="Image result for miway"/>
          <p:cNvPicPr>
            <a:picLocks noChangeAspect="1" noChangeArrowheads="1"/>
          </p:cNvPicPr>
          <p:nvPr/>
        </p:nvPicPr>
        <p:blipFill rotWithShape="1">
          <a:blip r:embed="rId3">
            <a:alphaModFix amt="45000"/>
            <a:extLst>
              <a:ext uri="{28A0092B-C50C-407E-A947-70E740481C1C}">
                <a14:useLocalDpi xmlns:a14="http://schemas.microsoft.com/office/drawing/2010/main" val="0"/>
              </a:ext>
            </a:extLst>
          </a:blip>
          <a:srcRect t="4588" b="10506"/>
          <a:stretch/>
        </p:blipFill>
        <p:spPr bwMode="auto">
          <a:xfrm>
            <a:off x="20" y="685800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87236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Image result for toronto walking"/>
          <p:cNvPicPr>
            <a:picLocks noChangeAspect="1" noChangeArrowheads="1"/>
          </p:cNvPicPr>
          <p:nvPr/>
        </p:nvPicPr>
        <p:blipFill rotWithShape="1">
          <a:blip r:embed="rId2">
            <a:alphaModFix amt="45000"/>
            <a:extLst>
              <a:ext uri="{28A0092B-C50C-407E-A947-70E740481C1C}">
                <a14:useLocalDpi xmlns:a14="http://schemas.microsoft.com/office/drawing/2010/main" val="0"/>
              </a:ext>
            </a:extLst>
          </a:blip>
          <a:srcRect t="1573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03504" y="770467"/>
            <a:ext cx="10782300" cy="3352800"/>
          </a:xfrm>
        </p:spPr>
        <p:txBody>
          <a:bodyPr>
            <a:normAutofit/>
          </a:bodyPr>
          <a:lstStyle/>
          <a:p>
            <a:r>
              <a:rPr lang="en-CA">
                <a:solidFill>
                  <a:schemeClr val="tx1"/>
                </a:solidFill>
              </a:rPr>
              <a:t>Walk</a:t>
            </a:r>
          </a:p>
        </p:txBody>
      </p:sp>
      <p:sp>
        <p:nvSpPr>
          <p:cNvPr id="3" name="Subtitle 2"/>
          <p:cNvSpPr>
            <a:spLocks noGrp="1"/>
          </p:cNvSpPr>
          <p:nvPr>
            <p:ph type="subTitle" idx="1"/>
          </p:nvPr>
        </p:nvSpPr>
        <p:spPr>
          <a:xfrm>
            <a:off x="667512" y="4206876"/>
            <a:ext cx="9228201" cy="1645920"/>
          </a:xfrm>
        </p:spPr>
        <p:txBody>
          <a:bodyPr>
            <a:normAutofit/>
          </a:bodyPr>
          <a:lstStyle/>
          <a:p>
            <a:endParaRPr lang="en-CA">
              <a:solidFill>
                <a:schemeClr val="tx1"/>
              </a:solidFill>
            </a:endParaRPr>
          </a:p>
        </p:txBody>
      </p:sp>
    </p:spTree>
    <p:extLst>
      <p:ext uri="{BB962C8B-B14F-4D97-AF65-F5344CB8AC3E}">
        <p14:creationId xmlns:p14="http://schemas.microsoft.com/office/powerpoint/2010/main" val="33282195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Image result for toronto cycling"/>
          <p:cNvPicPr>
            <a:picLocks noChangeAspect="1" noChangeArrowheads="1"/>
          </p:cNvPicPr>
          <p:nvPr/>
        </p:nvPicPr>
        <p:blipFill rotWithShape="1">
          <a:blip r:embed="rId2">
            <a:alphaModFix amt="45000"/>
            <a:extLst>
              <a:ext uri="{28A0092B-C50C-407E-A947-70E740481C1C}">
                <a14:useLocalDpi xmlns:a14="http://schemas.microsoft.com/office/drawing/2010/main" val="0"/>
              </a:ext>
            </a:extLst>
          </a:blip>
          <a:srcRect t="3800" b="12245"/>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03504" y="770467"/>
            <a:ext cx="10782300" cy="3352800"/>
          </a:xfrm>
        </p:spPr>
        <p:txBody>
          <a:bodyPr>
            <a:normAutofit/>
          </a:bodyPr>
          <a:lstStyle/>
          <a:p>
            <a:r>
              <a:rPr lang="en-CA">
                <a:solidFill>
                  <a:schemeClr val="tx1"/>
                </a:solidFill>
              </a:rPr>
              <a:t>Bike</a:t>
            </a:r>
          </a:p>
        </p:txBody>
      </p:sp>
      <p:sp>
        <p:nvSpPr>
          <p:cNvPr id="3" name="Subtitle 2"/>
          <p:cNvSpPr>
            <a:spLocks noGrp="1"/>
          </p:cNvSpPr>
          <p:nvPr>
            <p:ph type="subTitle" idx="1"/>
          </p:nvPr>
        </p:nvSpPr>
        <p:spPr>
          <a:xfrm>
            <a:off x="667512" y="4206876"/>
            <a:ext cx="9228201" cy="1645920"/>
          </a:xfrm>
        </p:spPr>
        <p:txBody>
          <a:bodyPr>
            <a:normAutofit/>
          </a:bodyPr>
          <a:lstStyle/>
          <a:p>
            <a:endParaRPr lang="en-CA">
              <a:solidFill>
                <a:schemeClr val="tx1"/>
              </a:solidFill>
            </a:endParaRPr>
          </a:p>
        </p:txBody>
      </p:sp>
    </p:spTree>
    <p:extLst>
      <p:ext uri="{BB962C8B-B14F-4D97-AF65-F5344CB8AC3E}">
        <p14:creationId xmlns:p14="http://schemas.microsoft.com/office/powerpoint/2010/main" val="21099516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hov lanes"/>
          <p:cNvPicPr>
            <a:picLocks noChangeAspect="1" noChangeArrowheads="1"/>
          </p:cNvPicPr>
          <p:nvPr/>
        </p:nvPicPr>
        <p:blipFill rotWithShape="1">
          <a:blip r:embed="rId2">
            <a:duotone>
              <a:schemeClr val="bg2">
                <a:shade val="45000"/>
                <a:satMod val="135000"/>
              </a:schemeClr>
              <a:prstClr val="white"/>
            </a:duotone>
            <a:alphaModFix amt="35000"/>
            <a:extLst>
              <a:ext uri="{28A0092B-C50C-407E-A947-70E740481C1C}">
                <a14:useLocalDpi xmlns:a14="http://schemas.microsoft.com/office/drawing/2010/main" val="0"/>
              </a:ext>
            </a:extLst>
          </a:blip>
          <a:srcRect b="1573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57224" y="499533"/>
            <a:ext cx="10772775" cy="1658198"/>
          </a:xfrm>
        </p:spPr>
        <p:txBody>
          <a:bodyPr>
            <a:normAutofit/>
          </a:bodyPr>
          <a:lstStyle/>
          <a:p>
            <a:r>
              <a:rPr lang="en-CA" dirty="0"/>
              <a:t>Incentivize Commuters to Use Alternative Methods</a:t>
            </a:r>
          </a:p>
        </p:txBody>
      </p:sp>
      <p:sp>
        <p:nvSpPr>
          <p:cNvPr id="3" name="Content Placeholder 2"/>
          <p:cNvSpPr>
            <a:spLocks noGrp="1"/>
          </p:cNvSpPr>
          <p:nvPr>
            <p:ph idx="1"/>
          </p:nvPr>
        </p:nvSpPr>
        <p:spPr>
          <a:xfrm>
            <a:off x="676656" y="2011680"/>
            <a:ext cx="10753725" cy="3766185"/>
          </a:xfrm>
        </p:spPr>
        <p:txBody>
          <a:bodyPr>
            <a:normAutofit/>
          </a:bodyPr>
          <a:lstStyle/>
          <a:p>
            <a:r>
              <a:rPr lang="en-CA" dirty="0"/>
              <a:t>Add HOV Lanes on all highways</a:t>
            </a:r>
          </a:p>
        </p:txBody>
      </p:sp>
    </p:spTree>
    <p:extLst>
      <p:ext uri="{BB962C8B-B14F-4D97-AF65-F5344CB8AC3E}">
        <p14:creationId xmlns:p14="http://schemas.microsoft.com/office/powerpoint/2010/main" val="11838982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t>Incentivize Commuters to Use Alternative Methods</a:t>
            </a:r>
          </a:p>
        </p:txBody>
      </p:sp>
      <p:sp>
        <p:nvSpPr>
          <p:cNvPr id="3" name="Content Placeholder 2"/>
          <p:cNvSpPr>
            <a:spLocks noGrp="1"/>
          </p:cNvSpPr>
          <p:nvPr>
            <p:ph idx="1"/>
          </p:nvPr>
        </p:nvSpPr>
        <p:spPr/>
        <p:txBody>
          <a:bodyPr>
            <a:normAutofit/>
          </a:bodyPr>
          <a:lstStyle/>
          <a:p>
            <a:r>
              <a:rPr lang="en-CA" dirty="0"/>
              <a:t>Improve Frequency and Reliability of existing service to a convenient level</a:t>
            </a:r>
          </a:p>
        </p:txBody>
      </p:sp>
      <p:pic>
        <p:nvPicPr>
          <p:cNvPr id="4098" name="Picture 2" descr="Image result for ttc headway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53628"/>
            <a:ext cx="1983605" cy="49461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result for ttc headway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3605" y="4453628"/>
            <a:ext cx="1983605" cy="49461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 result for ttc headway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3183" y="4453628"/>
            <a:ext cx="1983605" cy="4946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ttc headway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2761" y="4453628"/>
            <a:ext cx="1983605" cy="49461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result for ttc headway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15740" y="4453628"/>
            <a:ext cx="1983605" cy="49461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ttc headway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1917" y="4453628"/>
            <a:ext cx="1983605" cy="49461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mage result for ttc headway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85522" y="4453628"/>
            <a:ext cx="1983605" cy="494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54635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t>Incentivize Commuters to Use Alternative Methods</a:t>
            </a:r>
          </a:p>
        </p:txBody>
      </p:sp>
      <p:sp>
        <p:nvSpPr>
          <p:cNvPr id="3" name="Content Placeholder 2"/>
          <p:cNvSpPr>
            <a:spLocks noGrp="1"/>
          </p:cNvSpPr>
          <p:nvPr>
            <p:ph idx="1"/>
          </p:nvPr>
        </p:nvSpPr>
        <p:spPr/>
        <p:txBody>
          <a:bodyPr>
            <a:normAutofit/>
          </a:bodyPr>
          <a:lstStyle/>
          <a:p>
            <a:r>
              <a:rPr lang="en-CA" dirty="0"/>
              <a:t>Integrate fares regionally (options currently being studied)</a:t>
            </a:r>
          </a:p>
        </p:txBody>
      </p:sp>
      <p:pic>
        <p:nvPicPr>
          <p:cNvPr id="5122" name="Picture 2" descr="Image result for presto"/>
          <p:cNvPicPr>
            <a:picLocks noChangeAspect="1" noChangeArrowheads="1"/>
          </p:cNvPicPr>
          <p:nvPr/>
        </p:nvPicPr>
        <p:blipFill rotWithShape="1">
          <a:blip r:embed="rId2">
            <a:extLst>
              <a:ext uri="{28A0092B-C50C-407E-A947-70E740481C1C}">
                <a14:useLocalDpi xmlns:a14="http://schemas.microsoft.com/office/drawing/2010/main" val="0"/>
              </a:ext>
            </a:extLst>
          </a:blip>
          <a:srcRect l="39012"/>
          <a:stretch/>
        </p:blipFill>
        <p:spPr bwMode="auto">
          <a:xfrm>
            <a:off x="9884237" y="2546108"/>
            <a:ext cx="2839622" cy="310403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presto card tt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46108"/>
            <a:ext cx="4481321" cy="3001252"/>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presto card miw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8020" y="2546108"/>
            <a:ext cx="4729518" cy="3134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42825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pedestrian oriented development toronto"/>
          <p:cNvPicPr>
            <a:picLocks noChangeAspect="1" noChangeArrowheads="1"/>
          </p:cNvPicPr>
          <p:nvPr/>
        </p:nvPicPr>
        <p:blipFill rotWithShape="1">
          <a:blip r:embed="rId2">
            <a:extLst>
              <a:ext uri="{28A0092B-C50C-407E-A947-70E740481C1C}">
                <a14:useLocalDpi xmlns:a14="http://schemas.microsoft.com/office/drawing/2010/main" val="0"/>
              </a:ext>
            </a:extLst>
          </a:blip>
          <a:srcRect b="11765"/>
          <a:stretch/>
        </p:blipFill>
        <p:spPr bwMode="auto">
          <a:xfrm>
            <a:off x="20" y="10"/>
            <a:ext cx="12191980" cy="6857990"/>
          </a:xfrm>
          <a:prstGeom prst="rect">
            <a:avLst/>
          </a:prstGeom>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57224" y="499533"/>
            <a:ext cx="10772775" cy="1658198"/>
          </a:xfrm>
          <a:solidFill>
            <a:srgbClr val="000000">
              <a:alpha val="50196"/>
            </a:srgbClr>
          </a:solidFill>
        </p:spPr>
        <p:txBody>
          <a:bodyPr>
            <a:normAutofit/>
          </a:bodyPr>
          <a:lstStyle/>
          <a:p>
            <a:r>
              <a:rPr lang="en-CA" sz="5000" dirty="0">
                <a:solidFill>
                  <a:schemeClr val="tx1"/>
                </a:solidFill>
              </a:rPr>
              <a:t>New Developments Should Ensure Pedestrian and Transit Friendliness</a:t>
            </a:r>
          </a:p>
        </p:txBody>
      </p:sp>
      <p:sp>
        <p:nvSpPr>
          <p:cNvPr id="3" name="Content Placeholder 2"/>
          <p:cNvSpPr>
            <a:spLocks noGrp="1"/>
          </p:cNvSpPr>
          <p:nvPr>
            <p:ph idx="1"/>
          </p:nvPr>
        </p:nvSpPr>
        <p:spPr>
          <a:xfrm>
            <a:off x="676656" y="2011680"/>
            <a:ext cx="10753725" cy="3766185"/>
          </a:xfrm>
        </p:spPr>
        <p:txBody>
          <a:bodyPr>
            <a:normAutofit/>
          </a:bodyPr>
          <a:lstStyle/>
          <a:p>
            <a:endParaRPr lang="en-CA" dirty="0">
              <a:solidFill>
                <a:schemeClr val="tx1"/>
              </a:solidFill>
            </a:endParaRPr>
          </a:p>
        </p:txBody>
      </p:sp>
    </p:spTree>
    <p:extLst>
      <p:ext uri="{BB962C8B-B14F-4D97-AF65-F5344CB8AC3E}">
        <p14:creationId xmlns:p14="http://schemas.microsoft.com/office/powerpoint/2010/main" val="14739859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Image result for hurontario l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5934"/>
            <a:ext cx="12192000" cy="708393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57224" y="499533"/>
            <a:ext cx="10772775" cy="1658198"/>
          </a:xfrm>
          <a:solidFill>
            <a:srgbClr val="000000">
              <a:alpha val="50196"/>
            </a:srgbClr>
          </a:solidFill>
        </p:spPr>
        <p:txBody>
          <a:bodyPr>
            <a:normAutofit/>
          </a:bodyPr>
          <a:lstStyle/>
          <a:p>
            <a:r>
              <a:rPr lang="en-CA" sz="5000" dirty="0">
                <a:solidFill>
                  <a:schemeClr val="tx1"/>
                </a:solidFill>
              </a:rPr>
              <a:t>New Developments Should Ensure Pedestrian and Transit Friendliness</a:t>
            </a:r>
          </a:p>
        </p:txBody>
      </p:sp>
      <p:sp>
        <p:nvSpPr>
          <p:cNvPr id="3" name="Content Placeholder 2"/>
          <p:cNvSpPr>
            <a:spLocks noGrp="1"/>
          </p:cNvSpPr>
          <p:nvPr>
            <p:ph idx="1"/>
          </p:nvPr>
        </p:nvSpPr>
        <p:spPr>
          <a:xfrm>
            <a:off x="676656" y="2011680"/>
            <a:ext cx="10753725" cy="3766185"/>
          </a:xfrm>
        </p:spPr>
        <p:txBody>
          <a:bodyPr>
            <a:normAutofit/>
          </a:bodyPr>
          <a:lstStyle/>
          <a:p>
            <a:endParaRPr lang="en-CA" dirty="0">
              <a:solidFill>
                <a:schemeClr val="tx1"/>
              </a:solidFill>
            </a:endParaRPr>
          </a:p>
        </p:txBody>
      </p:sp>
    </p:spTree>
    <p:extLst>
      <p:ext uri="{BB962C8B-B14F-4D97-AF65-F5344CB8AC3E}">
        <p14:creationId xmlns:p14="http://schemas.microsoft.com/office/powerpoint/2010/main" val="32946637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224" y="499533"/>
            <a:ext cx="10772775" cy="1658198"/>
          </a:xfrm>
        </p:spPr>
        <p:txBody>
          <a:bodyPr/>
          <a:lstStyle/>
          <a:p>
            <a:r>
              <a:rPr lang="en-CA"/>
              <a:t>Petition to Create a New Separate Body to Manage Transit in Toronto</a:t>
            </a:r>
            <a:endParaRPr lang="en-CA" dirty="0"/>
          </a:p>
        </p:txBody>
      </p:sp>
      <p:sp>
        <p:nvSpPr>
          <p:cNvPr id="3" name="Content Placeholder 2"/>
          <p:cNvSpPr>
            <a:spLocks noGrp="1"/>
          </p:cNvSpPr>
          <p:nvPr>
            <p:ph idx="1"/>
          </p:nvPr>
        </p:nvSpPr>
        <p:spPr>
          <a:xfrm>
            <a:off x="676656" y="2011680"/>
            <a:ext cx="10753725" cy="3766185"/>
          </a:xfrm>
        </p:spPr>
        <p:txBody>
          <a:bodyPr/>
          <a:lstStyle/>
          <a:p>
            <a:r>
              <a:rPr lang="en-CA" dirty="0"/>
              <a:t>Modelled after </a:t>
            </a:r>
            <a:r>
              <a:rPr lang="en-CA" dirty="0" err="1"/>
              <a:t>TfL</a:t>
            </a:r>
            <a:endParaRPr lang="en-CA" dirty="0"/>
          </a:p>
          <a:p>
            <a:r>
              <a:rPr lang="en-CA" dirty="0"/>
              <a:t>Will not let politics get in the way of what is good for the city</a:t>
            </a:r>
          </a:p>
        </p:txBody>
      </p:sp>
      <p:pic>
        <p:nvPicPr>
          <p:cNvPr id="1026" name="Picture 2" descr="Image result for tf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656" y="2806065"/>
            <a:ext cx="5943600" cy="2971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vote for 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34693" y="3339465"/>
            <a:ext cx="238125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mage result for metrolin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118485"/>
            <a:ext cx="12192000" cy="2346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3704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7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Image result for 401 traffic"/>
          <p:cNvPicPr>
            <a:picLocks noChangeAspect="1" noChangeArrowheads="1"/>
          </p:cNvPicPr>
          <p:nvPr/>
        </p:nvPicPr>
        <p:blipFill rotWithShape="1">
          <a:blip r:embed="rId3">
            <a:alphaModFix amt="45000"/>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03504" y="770467"/>
            <a:ext cx="10782300" cy="3352800"/>
          </a:xfrm>
        </p:spPr>
        <p:txBody>
          <a:bodyPr>
            <a:normAutofit/>
          </a:bodyPr>
          <a:lstStyle/>
          <a:p>
            <a:r>
              <a:rPr lang="en-CA" dirty="0">
                <a:solidFill>
                  <a:schemeClr val="tx1"/>
                </a:solidFill>
              </a:rPr>
              <a:t>Reducing Traffic Congestion in Toronto</a:t>
            </a:r>
          </a:p>
        </p:txBody>
      </p:sp>
      <p:sp>
        <p:nvSpPr>
          <p:cNvPr id="4" name="Subtitle 3"/>
          <p:cNvSpPr>
            <a:spLocks noGrp="1"/>
          </p:cNvSpPr>
          <p:nvPr>
            <p:ph type="subTitle" idx="1"/>
          </p:nvPr>
        </p:nvSpPr>
        <p:spPr>
          <a:xfrm>
            <a:off x="667512" y="4206876"/>
            <a:ext cx="9228201" cy="1645920"/>
          </a:xfrm>
        </p:spPr>
        <p:txBody>
          <a:bodyPr>
            <a:normAutofit/>
          </a:bodyPr>
          <a:lstStyle/>
          <a:p>
            <a:endParaRPr lang="en-CA">
              <a:solidFill>
                <a:schemeClr val="tx1"/>
              </a:solidFill>
            </a:endParaRPr>
          </a:p>
        </p:txBody>
      </p:sp>
    </p:spTree>
    <p:extLst>
      <p:ext uri="{BB962C8B-B14F-4D97-AF65-F5344CB8AC3E}">
        <p14:creationId xmlns:p14="http://schemas.microsoft.com/office/powerpoint/2010/main" val="4202575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Lack of Public Transit Investment</a:t>
            </a:r>
          </a:p>
        </p:txBody>
      </p:sp>
      <p:pic>
        <p:nvPicPr>
          <p:cNvPr id="9222" name="Picture 6" descr="Image result for transit c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6858000"/>
            <a:ext cx="9753600" cy="542925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8" descr="Image result for transit city"/>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3314" name="Picture 2" descr="Image result for ttc map"/>
          <p:cNvPicPr>
            <a:picLocks noChangeAspect="1" noChangeArrowheads="1"/>
          </p:cNvPicPr>
          <p:nvPr/>
        </p:nvPicPr>
        <p:blipFill rotWithShape="1">
          <a:blip r:embed="rId3">
            <a:extLst>
              <a:ext uri="{28A0092B-C50C-407E-A947-70E740481C1C}">
                <a14:useLocalDpi xmlns:a14="http://schemas.microsoft.com/office/drawing/2010/main" val="0"/>
              </a:ext>
            </a:extLst>
          </a:blip>
          <a:srcRect l="3621" r="33000"/>
          <a:stretch/>
        </p:blipFill>
        <p:spPr bwMode="auto">
          <a:xfrm>
            <a:off x="-1" y="2157731"/>
            <a:ext cx="12192001" cy="3015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41114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descr="Image result for miway"/>
          <p:cNvPicPr>
            <a:picLocks noChangeAspect="1" noChangeArrowheads="1"/>
          </p:cNvPicPr>
          <p:nvPr/>
        </p:nvPicPr>
        <p:blipFill rotWithShape="1">
          <a:blip r:embed="rId3">
            <a:alphaModFix amt="45000"/>
            <a:extLst>
              <a:ext uri="{28A0092B-C50C-407E-A947-70E740481C1C}">
                <a14:useLocalDpi xmlns:a14="http://schemas.microsoft.com/office/drawing/2010/main" val="0"/>
              </a:ext>
            </a:extLst>
          </a:blip>
          <a:srcRect t="4588" b="10506"/>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03504" y="770467"/>
            <a:ext cx="10782300" cy="3352800"/>
          </a:xfrm>
        </p:spPr>
        <p:txBody>
          <a:bodyPr>
            <a:normAutofit/>
          </a:bodyPr>
          <a:lstStyle/>
          <a:p>
            <a:r>
              <a:rPr lang="en-CA" dirty="0">
                <a:solidFill>
                  <a:schemeClr val="tx1"/>
                </a:solidFill>
              </a:rPr>
              <a:t>TAKE </a:t>
            </a:r>
            <a:br>
              <a:rPr lang="en-CA" dirty="0">
                <a:solidFill>
                  <a:schemeClr val="tx1"/>
                </a:solidFill>
              </a:rPr>
            </a:br>
            <a:r>
              <a:rPr lang="en-CA" dirty="0">
                <a:solidFill>
                  <a:schemeClr val="tx1"/>
                </a:solidFill>
              </a:rPr>
              <a:t>TRANSIT </a:t>
            </a:r>
            <a:br>
              <a:rPr lang="en-CA" dirty="0">
                <a:solidFill>
                  <a:schemeClr val="tx1"/>
                </a:solidFill>
              </a:rPr>
            </a:br>
            <a:r>
              <a:rPr lang="en-CA" dirty="0">
                <a:solidFill>
                  <a:schemeClr val="tx1"/>
                </a:solidFill>
              </a:rPr>
              <a:t>TORONTO</a:t>
            </a:r>
          </a:p>
        </p:txBody>
      </p:sp>
      <p:sp>
        <p:nvSpPr>
          <p:cNvPr id="4" name="Subtitle 3"/>
          <p:cNvSpPr>
            <a:spLocks noGrp="1"/>
          </p:cNvSpPr>
          <p:nvPr>
            <p:ph type="subTitle" idx="1"/>
          </p:nvPr>
        </p:nvSpPr>
        <p:spPr>
          <a:xfrm>
            <a:off x="667512" y="4206876"/>
            <a:ext cx="9228201" cy="1645920"/>
          </a:xfrm>
        </p:spPr>
        <p:txBody>
          <a:bodyPr>
            <a:normAutofit/>
          </a:bodyPr>
          <a:lstStyle/>
          <a:p>
            <a:r>
              <a:rPr lang="en-CA" dirty="0">
                <a:solidFill>
                  <a:schemeClr val="tx1"/>
                </a:solidFill>
              </a:rPr>
              <a:t>And the suburbs too</a:t>
            </a:r>
          </a:p>
        </p:txBody>
      </p:sp>
    </p:spTree>
    <p:extLst>
      <p:ext uri="{BB962C8B-B14F-4D97-AF65-F5344CB8AC3E}">
        <p14:creationId xmlns:p14="http://schemas.microsoft.com/office/powerpoint/2010/main" val="37747048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madrid metr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593080" cy="53574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washington metr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2796" y="348811"/>
            <a:ext cx="5305799" cy="397934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philadelphia transi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13325" y="128076"/>
            <a:ext cx="4331325" cy="436772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berlin subwa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31885" y="2556204"/>
            <a:ext cx="6084253" cy="430179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boston subway ma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77529" y="1752600"/>
            <a:ext cx="4796122" cy="484774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urbantoronto.ca/forum/attachments/2015-ttc-subway-map-png.3946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676400"/>
            <a:ext cx="12192000" cy="3505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5547360"/>
            <a:ext cx="12192000" cy="1200329"/>
          </a:xfrm>
          <a:prstGeom prst="rect">
            <a:avLst/>
          </a:prstGeom>
          <a:solidFill>
            <a:schemeClr val="tx1"/>
          </a:solidFill>
        </p:spPr>
        <p:txBody>
          <a:bodyPr wrap="square" rtlCol="0">
            <a:spAutoFit/>
          </a:bodyPr>
          <a:lstStyle/>
          <a:p>
            <a:pPr algn="ctr"/>
            <a:r>
              <a:rPr lang="en-CA" sz="3600" dirty="0">
                <a:solidFill>
                  <a:sysClr val="windowText" lastClr="000000"/>
                </a:solidFill>
              </a:rPr>
              <a:t>TTC RECEIVES THE LOWEST OPERATING SUBISDY OF NORTH AMERICA, ONLY 78c PER RIDER</a:t>
            </a:r>
          </a:p>
        </p:txBody>
      </p:sp>
    </p:spTree>
    <p:extLst>
      <p:ext uri="{BB962C8B-B14F-4D97-AF65-F5344CB8AC3E}">
        <p14:creationId xmlns:p14="http://schemas.microsoft.com/office/powerpoint/2010/main" val="3462087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8" name="Picture 12" descr="https://upload.wikimedia.org/wikipedia/en/4/44/Transit_Cit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96377"/>
            <a:ext cx="12192000" cy="52244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CA" dirty="0"/>
              <a:t>Lack of Public Transit Investment</a:t>
            </a:r>
          </a:p>
        </p:txBody>
      </p:sp>
      <p:pic>
        <p:nvPicPr>
          <p:cNvPr id="9222" name="Picture 6" descr="Image result for transit c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6858000"/>
            <a:ext cx="9753600" cy="542925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8" descr="Image result for transit city"/>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026" name="Picture 2" descr="Image result for rob for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00" y="0"/>
            <a:ext cx="10287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8227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7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5992" y="0"/>
            <a:ext cx="4636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descr="Image result for mississauga transitway"/>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328317" y="1145709"/>
            <a:ext cx="6919065" cy="456658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173212" y="499533"/>
            <a:ext cx="3401568" cy="1920240"/>
          </a:xfrm>
        </p:spPr>
        <p:txBody>
          <a:bodyPr anchor="b">
            <a:normAutofit/>
          </a:bodyPr>
          <a:lstStyle/>
          <a:p>
            <a:r>
              <a:rPr lang="en-CA" sz="4000">
                <a:solidFill>
                  <a:srgbClr val="FFFFFF"/>
                </a:solidFill>
              </a:rPr>
              <a:t>Poor Public Transit Investment</a:t>
            </a:r>
          </a:p>
        </p:txBody>
      </p:sp>
      <p:sp>
        <p:nvSpPr>
          <p:cNvPr id="3" name="Content Placeholder 2"/>
          <p:cNvSpPr>
            <a:spLocks noGrp="1"/>
          </p:cNvSpPr>
          <p:nvPr>
            <p:ph idx="1"/>
          </p:nvPr>
        </p:nvSpPr>
        <p:spPr>
          <a:xfrm>
            <a:off x="8173212" y="2419773"/>
            <a:ext cx="3401568" cy="3358092"/>
          </a:xfrm>
        </p:spPr>
        <p:txBody>
          <a:bodyPr>
            <a:normAutofit/>
          </a:bodyPr>
          <a:lstStyle/>
          <a:p>
            <a:r>
              <a:rPr lang="en-CA" sz="1800" dirty="0">
                <a:solidFill>
                  <a:srgbClr val="FFFFFF"/>
                </a:solidFill>
              </a:rPr>
              <a:t>Mississauga </a:t>
            </a:r>
            <a:r>
              <a:rPr lang="en-CA" sz="1800" dirty="0" err="1">
                <a:solidFill>
                  <a:srgbClr val="FFFFFF"/>
                </a:solidFill>
              </a:rPr>
              <a:t>Transitway</a:t>
            </a:r>
            <a:r>
              <a:rPr lang="en-CA" sz="1800" dirty="0">
                <a:solidFill>
                  <a:srgbClr val="FFFFFF"/>
                </a:solidFill>
              </a:rPr>
              <a:t> was built in the middle of nowhere</a:t>
            </a:r>
          </a:p>
          <a:p>
            <a:endParaRPr lang="en-CA" sz="1800" dirty="0">
              <a:solidFill>
                <a:srgbClr val="FFFFFF"/>
              </a:solidFill>
            </a:endParaRPr>
          </a:p>
          <a:p>
            <a:r>
              <a:rPr lang="en-CA" sz="1800" dirty="0">
                <a:solidFill>
                  <a:srgbClr val="FFFFFF"/>
                </a:solidFill>
              </a:rPr>
              <a:t>Getting to stations almost always requires a car</a:t>
            </a:r>
          </a:p>
          <a:p>
            <a:endParaRPr lang="en-CA" sz="1800" dirty="0">
              <a:solidFill>
                <a:srgbClr val="FFFFFF"/>
              </a:solidFill>
            </a:endParaRPr>
          </a:p>
          <a:p>
            <a:r>
              <a:rPr lang="en-CA" sz="1800" dirty="0">
                <a:solidFill>
                  <a:srgbClr val="FFFFFF"/>
                </a:solidFill>
              </a:rPr>
              <a:t>Politicians always want ‘new stuff’</a:t>
            </a:r>
          </a:p>
        </p:txBody>
      </p:sp>
    </p:spTree>
    <p:extLst>
      <p:ext uri="{BB962C8B-B14F-4D97-AF65-F5344CB8AC3E}">
        <p14:creationId xmlns:p14="http://schemas.microsoft.com/office/powerpoint/2010/main" val="898326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Poor Public Transit Investment</a:t>
            </a:r>
          </a:p>
        </p:txBody>
      </p:sp>
      <p:sp>
        <p:nvSpPr>
          <p:cNvPr id="3" name="Content Placeholder 2"/>
          <p:cNvSpPr>
            <a:spLocks noGrp="1"/>
          </p:cNvSpPr>
          <p:nvPr>
            <p:ph idx="1"/>
          </p:nvPr>
        </p:nvSpPr>
        <p:spPr/>
        <p:txBody>
          <a:bodyPr/>
          <a:lstStyle/>
          <a:p>
            <a:r>
              <a:rPr lang="en-CA" dirty="0"/>
              <a:t>UP Express has extremely low ridership</a:t>
            </a:r>
          </a:p>
        </p:txBody>
      </p:sp>
      <p:pic>
        <p:nvPicPr>
          <p:cNvPr id="9218" name="Picture 2" descr="Image result for up expr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3518" y="2480612"/>
            <a:ext cx="4749927" cy="3545824"/>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Image result for up expre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480612"/>
            <a:ext cx="12192000" cy="4354513"/>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Image result for 192 airport rocket"/>
          <p:cNvPicPr>
            <a:picLocks noChangeAspect="1" noChangeArrowheads="1"/>
          </p:cNvPicPr>
          <p:nvPr/>
        </p:nvPicPr>
        <p:blipFill rotWithShape="1">
          <a:blip r:embed="rId5">
            <a:extLst>
              <a:ext uri="{28A0092B-C50C-407E-A947-70E740481C1C}">
                <a14:useLocalDpi xmlns:a14="http://schemas.microsoft.com/office/drawing/2010/main" val="0"/>
              </a:ext>
            </a:extLst>
          </a:blip>
          <a:srcRect l="5781" r="5156"/>
          <a:stretch/>
        </p:blipFill>
        <p:spPr bwMode="auto">
          <a:xfrm>
            <a:off x="1783080" y="176213"/>
            <a:ext cx="8686800" cy="6505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0062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etropolitan">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Metropolitan</Template>
  <TotalTime>2288</TotalTime>
  <Words>839</Words>
  <Application>Microsoft Office PowerPoint</Application>
  <PresentationFormat>Widescreen</PresentationFormat>
  <Paragraphs>140</Paragraphs>
  <Slides>50</Slides>
  <Notes>19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50</vt:i4>
      </vt:variant>
    </vt:vector>
  </HeadingPairs>
  <TitlesOfParts>
    <vt:vector size="54" baseType="lpstr">
      <vt:lpstr>Arial</vt:lpstr>
      <vt:lpstr>Calibri</vt:lpstr>
      <vt:lpstr>Gill Sans MT</vt:lpstr>
      <vt:lpstr>Metropolitan</vt:lpstr>
      <vt:lpstr>Reducing Traffic Congestion in Toronto</vt:lpstr>
      <vt:lpstr>What happened?</vt:lpstr>
      <vt:lpstr>There are Too Many Private Cars</vt:lpstr>
      <vt:lpstr>Lack of Public Transit Investment</vt:lpstr>
      <vt:lpstr>Lack of Public Transit Investment</vt:lpstr>
      <vt:lpstr>PowerPoint Presentation</vt:lpstr>
      <vt:lpstr>Lack of Public Transit Investment</vt:lpstr>
      <vt:lpstr>Poor Public Transit Investment</vt:lpstr>
      <vt:lpstr>Poor Public Transit Investment</vt:lpstr>
      <vt:lpstr>Poor Public Transit Investment</vt:lpstr>
      <vt:lpstr>Car-Centric communities</vt:lpstr>
      <vt:lpstr>Car-Centric communities</vt:lpstr>
      <vt:lpstr>Car-Centric communities</vt:lpstr>
      <vt:lpstr>Little Education on Alternatives</vt:lpstr>
      <vt:lpstr>Little Education on Alternatives</vt:lpstr>
      <vt:lpstr>Little Education on Alternatives</vt:lpstr>
      <vt:lpstr>Incentives to Use Private Cars</vt:lpstr>
      <vt:lpstr>It is now the normal</vt:lpstr>
      <vt:lpstr>Problems:</vt:lpstr>
      <vt:lpstr>Objectives</vt:lpstr>
      <vt:lpstr>Make Transit Convenient In the GTA And Increase Ridership 4%</vt:lpstr>
      <vt:lpstr>Make Transit and Traffic Planning the Job of Specialists, not Politicians</vt:lpstr>
      <vt:lpstr>Increase Active Transportation</vt:lpstr>
      <vt:lpstr>Have a Visible Campaign to Educate Commuters</vt:lpstr>
      <vt:lpstr>Use Technology To Reduce Congestion</vt:lpstr>
      <vt:lpstr>Use Technology To Reduce Congestion</vt:lpstr>
      <vt:lpstr>Use Technology To Reduce Congestion</vt:lpstr>
      <vt:lpstr>Actions</vt:lpstr>
      <vt:lpstr>A Citizen Committee</vt:lpstr>
      <vt:lpstr>Reach out to Politicians</vt:lpstr>
      <vt:lpstr>PowerPoint Presentation</vt:lpstr>
      <vt:lpstr>Educate and Communicate With the Community</vt:lpstr>
      <vt:lpstr>Take Transit</vt:lpstr>
      <vt:lpstr>Take Transit</vt:lpstr>
      <vt:lpstr>Take Transit</vt:lpstr>
      <vt:lpstr>Take Transit</vt:lpstr>
      <vt:lpstr>Take Transit</vt:lpstr>
      <vt:lpstr>Take Transit</vt:lpstr>
      <vt:lpstr>Take Transit</vt:lpstr>
      <vt:lpstr>Take Transit</vt:lpstr>
      <vt:lpstr>Walk</vt:lpstr>
      <vt:lpstr>Bike</vt:lpstr>
      <vt:lpstr>Incentivize Commuters to Use Alternative Methods</vt:lpstr>
      <vt:lpstr>Incentivize Commuters to Use Alternative Methods</vt:lpstr>
      <vt:lpstr>Incentivize Commuters to Use Alternative Methods</vt:lpstr>
      <vt:lpstr>New Developments Should Ensure Pedestrian and Transit Friendliness</vt:lpstr>
      <vt:lpstr>New Developments Should Ensure Pedestrian and Transit Friendliness</vt:lpstr>
      <vt:lpstr>Petition to Create a New Separate Body to Manage Transit in Toronto</vt:lpstr>
      <vt:lpstr>Reducing Traffic Congestion in Toronto</vt:lpstr>
      <vt:lpstr>TAKE  TRANSIT  TORONTO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Reducing Traffic Congestion</dc:title>
  <dc:creator>Ningsong Shen</dc:creator>
  <cp:lastModifiedBy>Ningsong Shen</cp:lastModifiedBy>
  <cp:revision>21</cp:revision>
  <dcterms:created xsi:type="dcterms:W3CDTF">2017-05-05T22:27:38Z</dcterms:created>
  <dcterms:modified xsi:type="dcterms:W3CDTF">2019-02-12T02:38:41Z</dcterms:modified>
</cp:coreProperties>
</file>